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D37C9E-5D3E-4BDF-A2EF-93296A63CF84}">
  <a:tblStyle styleId="{E2D37C9E-5D3E-4BDF-A2EF-93296A63CF84}" styleName="Table_0">
    <a:wholeTbl>
      <a:tcTxStyle b="off" i="off">
        <a:font>
          <a:latin typeface="Rockwell"/>
          <a:ea typeface="Rockwell"/>
          <a:cs typeface="Rockwel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94de5414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694de5414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6c541d58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6c541d58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6c541d583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6c541d583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c541d583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6c541d583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6c541d583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6c541d583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c541d583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6c541d583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6ad63db05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36ad63db059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ad63db05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6ad63db059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6ad63db05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6ad63db059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ad63db05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6ad63db059_0_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6ad63db05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36ad63db059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ad63db0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ad63db0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545D7E"/>
                </a:solidFill>
                <a:highlight>
                  <a:srgbClr val="FFFFFF"/>
                </a:highlight>
              </a:rPr>
              <a:t>In ancient Greek, "psyche" encompassed concepts related to life, breath, and the immaterial aspect of a person, often translated as soul, mind, or spirit.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6ad63db05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36ad63db059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6ad63db05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6ad63db059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6ad63db059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6ad63db059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6ad63db05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6ad63db059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6ad63db05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6ad63db059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6ad63db05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6ad63db059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6ad63db05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6ad63db05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6ad63db05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6ad63db059_0_1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6ad63db059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36ad63db059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6ad63db05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6ad63db059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694de5414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694de5414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6ad63db05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6ad63db059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6ad63db05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6ad63db05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94de5414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94de5414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694de5414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694de5414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694de5414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694de5414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6ad63db0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6ad63db0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ad63db05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ad63db05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ad63db05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6ad63db05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s://www.youtube.com/watch?v=6W-Zil-clww" TargetMode="External"/><Relationship Id="rId4" Type="http://schemas.openxmlformats.org/officeDocument/2006/relationships/hyperlink" Target="https://www.youtube.com/watch?v=aOOsfkM-nGQ"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PSYCHOLOGY?</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350">
                <a:solidFill>
                  <a:srgbClr val="001D35"/>
                </a:solidFill>
                <a:highlight>
                  <a:srgbClr val="FFFFFF"/>
                </a:highlight>
              </a:rPr>
              <a:t>Psychology is </a:t>
            </a:r>
            <a:r>
              <a:rPr lang="en-GB" sz="1350">
                <a:solidFill>
                  <a:srgbClr val="001D35"/>
                </a:solidFill>
                <a:highlight>
                  <a:srgbClr val="D3E3FD"/>
                </a:highlight>
              </a:rPr>
              <a:t>the scientific study of the mind and behavior</a:t>
            </a:r>
            <a:r>
              <a:rPr lang="en-GB" sz="1350">
                <a:solidFill>
                  <a:srgbClr val="001D35"/>
                </a:solidFill>
                <a:highlight>
                  <a:srgbClr val="FFFFFF"/>
                </a:highlight>
              </a:rPr>
              <a:t>. It explores how people think, feel, and act, encompassing a wide range of topics including mental processes, emotions, motivations, and social behavior. Psychology uses research and scientific methods to understand these aspects of human experience.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SCIENCE at a high level</a:t>
            </a:r>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350">
                <a:solidFill>
                  <a:srgbClr val="001D35"/>
                </a:solidFill>
                <a:highlight>
                  <a:srgbClr val="FFFFFF"/>
                </a:highlight>
              </a:rPr>
              <a:t>AQA GCSE Psychology includes scientific content. You will need to know:</a:t>
            </a:r>
            <a:endParaRPr sz="1350">
              <a:solidFill>
                <a:srgbClr val="001D35"/>
              </a:solidFill>
              <a:highlight>
                <a:srgbClr val="FFFFFF"/>
              </a:highlight>
            </a:endParaRPr>
          </a:p>
          <a:p>
            <a:pPr indent="-314325" lvl="0" marL="457200" rtl="0" algn="l">
              <a:spcBef>
                <a:spcPts val="1200"/>
              </a:spcBef>
              <a:spcAft>
                <a:spcPts val="0"/>
              </a:spcAft>
              <a:buClr>
                <a:srgbClr val="001D35"/>
              </a:buClr>
              <a:buSzPts val="1350"/>
              <a:buChar char="●"/>
            </a:pPr>
            <a:r>
              <a:rPr lang="en-GB" sz="1350">
                <a:solidFill>
                  <a:srgbClr val="001D35"/>
                </a:solidFill>
                <a:highlight>
                  <a:srgbClr val="FFFFFF"/>
                </a:highlight>
              </a:rPr>
              <a:t>structure and function of the brain</a:t>
            </a:r>
            <a:r>
              <a:rPr lang="en-GB" sz="1350">
                <a:solidFill>
                  <a:srgbClr val="001D35"/>
                </a:solidFill>
                <a:highlight>
                  <a:srgbClr val="FFFFFF"/>
                </a:highlight>
              </a:rPr>
              <a:t>, </a:t>
            </a:r>
            <a:endParaRPr sz="1350">
              <a:solidFill>
                <a:srgbClr val="001D35"/>
              </a:solidFill>
              <a:highlight>
                <a:srgbClr val="FFFFFF"/>
              </a:highlight>
            </a:endParaRPr>
          </a:p>
          <a:p>
            <a:pPr indent="-314325" lvl="0" marL="457200" rtl="0" algn="l">
              <a:spcBef>
                <a:spcPts val="0"/>
              </a:spcBef>
              <a:spcAft>
                <a:spcPts val="0"/>
              </a:spcAft>
              <a:buClr>
                <a:srgbClr val="001D35"/>
              </a:buClr>
              <a:buSzPts val="1350"/>
              <a:buChar char="●"/>
            </a:pPr>
            <a:r>
              <a:rPr lang="en-GB" sz="1350">
                <a:solidFill>
                  <a:srgbClr val="001D35"/>
                </a:solidFill>
                <a:highlight>
                  <a:srgbClr val="FFFFFF"/>
                </a:highlight>
              </a:rPr>
              <a:t>nervous system, </a:t>
            </a:r>
            <a:endParaRPr sz="1350">
              <a:solidFill>
                <a:srgbClr val="001D35"/>
              </a:solidFill>
              <a:highlight>
                <a:srgbClr val="FFFFFF"/>
              </a:highlight>
            </a:endParaRPr>
          </a:p>
          <a:p>
            <a:pPr indent="-314325" lvl="0" marL="457200" rtl="0" algn="l">
              <a:spcBef>
                <a:spcPts val="0"/>
              </a:spcBef>
              <a:spcAft>
                <a:spcPts val="0"/>
              </a:spcAft>
              <a:buClr>
                <a:srgbClr val="001D35"/>
              </a:buClr>
              <a:buSzPts val="1350"/>
              <a:buChar char="●"/>
            </a:pPr>
            <a:r>
              <a:rPr lang="en-GB" sz="1350">
                <a:solidFill>
                  <a:srgbClr val="001D35"/>
                </a:solidFill>
                <a:highlight>
                  <a:srgbClr val="FFFFFF"/>
                </a:highlight>
              </a:rPr>
              <a:t>cognitive functions, </a:t>
            </a:r>
            <a:endParaRPr sz="1350">
              <a:solidFill>
                <a:srgbClr val="001D35"/>
              </a:solidFill>
              <a:highlight>
                <a:srgbClr val="FFFFFF"/>
              </a:highlight>
            </a:endParaRPr>
          </a:p>
          <a:p>
            <a:pPr indent="-314325" lvl="0" marL="457200" rtl="0" algn="l">
              <a:spcBef>
                <a:spcPts val="0"/>
              </a:spcBef>
              <a:spcAft>
                <a:spcPts val="0"/>
              </a:spcAft>
              <a:buClr>
                <a:srgbClr val="001D35"/>
              </a:buClr>
              <a:buSzPts val="1350"/>
              <a:buChar char="●"/>
            </a:pPr>
            <a:r>
              <a:rPr lang="en-GB" sz="1350">
                <a:solidFill>
                  <a:srgbClr val="001D35"/>
                </a:solidFill>
                <a:highlight>
                  <a:srgbClr val="FFFFFF"/>
                </a:highlight>
              </a:rPr>
              <a:t>research methods,</a:t>
            </a:r>
            <a:endParaRPr sz="1350">
              <a:solidFill>
                <a:srgbClr val="001D35"/>
              </a:solidFill>
              <a:highlight>
                <a:srgbClr val="FFFFFF"/>
              </a:highlight>
            </a:endParaRPr>
          </a:p>
          <a:p>
            <a:pPr indent="-314325" lvl="0" marL="457200" rtl="0" algn="l">
              <a:spcBef>
                <a:spcPts val="0"/>
              </a:spcBef>
              <a:spcAft>
                <a:spcPts val="0"/>
              </a:spcAft>
              <a:buClr>
                <a:srgbClr val="001D35"/>
              </a:buClr>
              <a:buSzPts val="1350"/>
              <a:buChar char="●"/>
            </a:pPr>
            <a:r>
              <a:rPr lang="en-GB" sz="1350">
                <a:solidFill>
                  <a:srgbClr val="001D35"/>
                </a:solidFill>
                <a:highlight>
                  <a:srgbClr val="FFFFFF"/>
                </a:highlight>
              </a:rPr>
              <a:t>cognitive processes like memory and perception.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Paper 1 example</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4"/>
          <p:cNvPicPr preferRelativeResize="0"/>
          <p:nvPr/>
        </p:nvPicPr>
        <p:blipFill>
          <a:blip r:embed="rId3">
            <a:alphaModFix/>
          </a:blip>
          <a:stretch>
            <a:fillRect/>
          </a:stretch>
        </p:blipFill>
        <p:spPr>
          <a:xfrm>
            <a:off x="647700" y="1000125"/>
            <a:ext cx="7848600" cy="3143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Paper 2 example</a:t>
            </a:r>
            <a:endParaRPr/>
          </a:p>
        </p:txBody>
      </p:sp>
      <p:sp>
        <p:nvSpPr>
          <p:cNvPr id="132" name="Google Shape;132;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5"/>
          <p:cNvPicPr preferRelativeResize="0"/>
          <p:nvPr/>
        </p:nvPicPr>
        <p:blipFill>
          <a:blip r:embed="rId3">
            <a:alphaModFix/>
          </a:blip>
          <a:stretch>
            <a:fillRect/>
          </a:stretch>
        </p:blipFill>
        <p:spPr>
          <a:xfrm>
            <a:off x="3111639" y="0"/>
            <a:ext cx="5984071" cy="5143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9" name="Google Shape;13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6"/>
          <p:cNvPicPr preferRelativeResize="0"/>
          <p:nvPr/>
        </p:nvPicPr>
        <p:blipFill>
          <a:blip r:embed="rId3">
            <a:alphaModFix/>
          </a:blip>
          <a:stretch>
            <a:fillRect/>
          </a:stretch>
        </p:blipFill>
        <p:spPr>
          <a:xfrm>
            <a:off x="0" y="0"/>
            <a:ext cx="5227676" cy="3967850"/>
          </a:xfrm>
          <a:prstGeom prst="rect">
            <a:avLst/>
          </a:prstGeom>
          <a:noFill/>
          <a:ln>
            <a:noFill/>
          </a:ln>
        </p:spPr>
      </p:pic>
      <p:pic>
        <p:nvPicPr>
          <p:cNvPr id="141" name="Google Shape;141;p26"/>
          <p:cNvPicPr preferRelativeResize="0"/>
          <p:nvPr/>
        </p:nvPicPr>
        <p:blipFill>
          <a:blip r:embed="rId4">
            <a:alphaModFix/>
          </a:blip>
          <a:stretch>
            <a:fillRect/>
          </a:stretch>
        </p:blipFill>
        <p:spPr>
          <a:xfrm>
            <a:off x="4605853" y="3528500"/>
            <a:ext cx="4470896" cy="169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93150"/>
            <a:ext cx="8520600" cy="81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ENGLISH - describe and evaluate is a skill tested in English exams…</a:t>
            </a:r>
            <a:endParaRPr/>
          </a:p>
        </p:txBody>
      </p:sp>
      <p:sp>
        <p:nvSpPr>
          <p:cNvPr id="147" name="Google Shape;14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8" name="Google Shape;148;p27"/>
          <p:cNvPicPr preferRelativeResize="0"/>
          <p:nvPr/>
        </p:nvPicPr>
        <p:blipFill>
          <a:blip r:embed="rId3">
            <a:alphaModFix/>
          </a:blip>
          <a:stretch>
            <a:fillRect/>
          </a:stretch>
        </p:blipFill>
        <p:spPr>
          <a:xfrm>
            <a:off x="386599" y="1225900"/>
            <a:ext cx="7594625" cy="3724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idx="1" type="body"/>
          </p:nvPr>
        </p:nvSpPr>
        <p:spPr>
          <a:xfrm>
            <a:off x="327074" y="1137399"/>
            <a:ext cx="8490000" cy="32634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2100"/>
              <a:buNone/>
            </a:pPr>
            <a:r>
              <a:rPr lang="en-GB"/>
              <a:t>In each of the following situations you are given a ‘question’ line Q</a:t>
            </a:r>
            <a:endParaRPr/>
          </a:p>
          <a:p>
            <a:pPr indent="0" lvl="0" marL="0" rtl="0" algn="ctr">
              <a:lnSpc>
                <a:spcPct val="90000"/>
              </a:lnSpc>
              <a:spcBef>
                <a:spcPts val="800"/>
              </a:spcBef>
              <a:spcAft>
                <a:spcPts val="0"/>
              </a:spcAft>
              <a:buClr>
                <a:schemeClr val="dk1"/>
              </a:buClr>
              <a:buSzPts val="2100"/>
              <a:buNone/>
            </a:pPr>
            <a:r>
              <a:t/>
            </a:r>
            <a:endParaRPr/>
          </a:p>
          <a:p>
            <a:pPr indent="0" lvl="0" marL="0" rtl="0" algn="ctr">
              <a:lnSpc>
                <a:spcPct val="90000"/>
              </a:lnSpc>
              <a:spcBef>
                <a:spcPts val="800"/>
              </a:spcBef>
              <a:spcAft>
                <a:spcPts val="1200"/>
              </a:spcAft>
              <a:buClr>
                <a:schemeClr val="dk1"/>
              </a:buClr>
              <a:buSzPts val="2100"/>
              <a:buNone/>
            </a:pPr>
            <a:r>
              <a:rPr lang="en-GB"/>
              <a:t>You must pick which of the ‘answer’ lines A B or C appears the same length as the question line</a:t>
            </a:r>
            <a:endParaRPr/>
          </a:p>
        </p:txBody>
      </p:sp>
      <p:sp>
        <p:nvSpPr>
          <p:cNvPr id="154" name="Google Shape;154;p28"/>
          <p:cNvSpPr/>
          <p:nvPr/>
        </p:nvSpPr>
        <p:spPr>
          <a:xfrm>
            <a:off x="0"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55" name="Google Shape;155;p28"/>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56" name="Google Shape;156;p28"/>
          <p:cNvSpPr/>
          <p:nvPr/>
        </p:nvSpPr>
        <p:spPr>
          <a:xfrm rot="5400000">
            <a:off x="4408277" y="-4081351"/>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57" name="Google Shape;157;p28"/>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58" name="Google Shape;158;p28"/>
          <p:cNvSpPr/>
          <p:nvPr/>
        </p:nvSpPr>
        <p:spPr>
          <a:xfrm>
            <a:off x="327074" y="327073"/>
            <a:ext cx="8490000" cy="623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GB" sz="3600" u="none" cap="none" strike="noStrike">
                <a:solidFill>
                  <a:srgbClr val="7030A0"/>
                </a:solidFill>
                <a:latin typeface="Rockwell"/>
                <a:ea typeface="Rockwell"/>
                <a:cs typeface="Rockwell"/>
                <a:sym typeface="Rockwell"/>
              </a:rPr>
              <a:t>Accuracy in Estimate Line Length</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1485900" y="205978"/>
            <a:ext cx="9717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Rockwell"/>
              <a:buNone/>
            </a:pPr>
            <a:r>
              <a:rPr lang="en-GB"/>
              <a:t>Q1</a:t>
            </a:r>
            <a:endParaRPr/>
          </a:p>
        </p:txBody>
      </p:sp>
      <p:cxnSp>
        <p:nvCxnSpPr>
          <p:cNvPr id="164" name="Google Shape;164;p29"/>
          <p:cNvCxnSpPr/>
          <p:nvPr/>
        </p:nvCxnSpPr>
        <p:spPr>
          <a:xfrm>
            <a:off x="2400300" y="2228850"/>
            <a:ext cx="0" cy="2000100"/>
          </a:xfrm>
          <a:prstGeom prst="straightConnector1">
            <a:avLst/>
          </a:prstGeom>
          <a:noFill/>
          <a:ln cap="flat" cmpd="sng" w="254000">
            <a:solidFill>
              <a:schemeClr val="dk1"/>
            </a:solidFill>
            <a:prstDash val="solid"/>
            <a:round/>
            <a:headEnd len="med" w="med" type="none"/>
            <a:tailEnd len="med" w="med" type="none"/>
          </a:ln>
        </p:spPr>
      </p:cxnSp>
      <p:cxnSp>
        <p:nvCxnSpPr>
          <p:cNvPr id="165" name="Google Shape;165;p29"/>
          <p:cNvCxnSpPr/>
          <p:nvPr/>
        </p:nvCxnSpPr>
        <p:spPr>
          <a:xfrm>
            <a:off x="4457700" y="2228850"/>
            <a:ext cx="0" cy="2000100"/>
          </a:xfrm>
          <a:prstGeom prst="straightConnector1">
            <a:avLst/>
          </a:prstGeom>
          <a:noFill/>
          <a:ln cap="flat" cmpd="sng" w="254000">
            <a:solidFill>
              <a:schemeClr val="dk1"/>
            </a:solidFill>
            <a:prstDash val="solid"/>
            <a:round/>
            <a:headEnd len="med" w="med" type="none"/>
            <a:tailEnd len="med" w="med" type="none"/>
          </a:ln>
        </p:spPr>
      </p:cxnSp>
      <p:cxnSp>
        <p:nvCxnSpPr>
          <p:cNvPr id="166" name="Google Shape;166;p29"/>
          <p:cNvCxnSpPr/>
          <p:nvPr/>
        </p:nvCxnSpPr>
        <p:spPr>
          <a:xfrm>
            <a:off x="5143500" y="1257300"/>
            <a:ext cx="0" cy="2971800"/>
          </a:xfrm>
          <a:prstGeom prst="straightConnector1">
            <a:avLst/>
          </a:prstGeom>
          <a:noFill/>
          <a:ln cap="flat" cmpd="sng" w="254000">
            <a:solidFill>
              <a:schemeClr val="dk1"/>
            </a:solidFill>
            <a:prstDash val="solid"/>
            <a:round/>
            <a:headEnd len="med" w="med" type="none"/>
            <a:tailEnd len="med" w="med" type="none"/>
          </a:ln>
        </p:spPr>
      </p:cxnSp>
      <p:cxnSp>
        <p:nvCxnSpPr>
          <p:cNvPr id="167" name="Google Shape;167;p29"/>
          <p:cNvCxnSpPr/>
          <p:nvPr/>
        </p:nvCxnSpPr>
        <p:spPr>
          <a:xfrm>
            <a:off x="5829300" y="1657350"/>
            <a:ext cx="0" cy="2571900"/>
          </a:xfrm>
          <a:prstGeom prst="straightConnector1">
            <a:avLst/>
          </a:prstGeom>
          <a:noFill/>
          <a:ln cap="flat" cmpd="sng" w="254000">
            <a:solidFill>
              <a:schemeClr val="dk1"/>
            </a:solidFill>
            <a:prstDash val="solid"/>
            <a:round/>
            <a:headEnd len="med" w="med" type="none"/>
            <a:tailEnd len="med" w="med" type="none"/>
          </a:ln>
        </p:spPr>
      </p:cxnSp>
      <p:sp>
        <p:nvSpPr>
          <p:cNvPr id="168" name="Google Shape;168;p29"/>
          <p:cNvSpPr txBox="1"/>
          <p:nvPr/>
        </p:nvSpPr>
        <p:spPr>
          <a:xfrm>
            <a:off x="2228850" y="4286251"/>
            <a:ext cx="6288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Q</a:t>
            </a:r>
            <a:endParaRPr b="0" i="0" sz="2300" u="none" cap="none" strike="noStrike">
              <a:solidFill>
                <a:schemeClr val="dk1"/>
              </a:solidFill>
              <a:latin typeface="Arial"/>
              <a:ea typeface="Arial"/>
              <a:cs typeface="Arial"/>
              <a:sym typeface="Arial"/>
            </a:endParaRPr>
          </a:p>
        </p:txBody>
      </p:sp>
      <p:sp>
        <p:nvSpPr>
          <p:cNvPr id="169" name="Google Shape;169;p29"/>
          <p:cNvSpPr txBox="1"/>
          <p:nvPr/>
        </p:nvSpPr>
        <p:spPr>
          <a:xfrm>
            <a:off x="4343400" y="4286251"/>
            <a:ext cx="17145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A      B      C</a:t>
            </a:r>
            <a:endParaRPr b="0" i="0" sz="2300" u="none" cap="none" strike="noStrike">
              <a:solidFill>
                <a:schemeClr val="dk1"/>
              </a:solidFill>
              <a:latin typeface="Arial"/>
              <a:ea typeface="Arial"/>
              <a:cs typeface="Arial"/>
              <a:sym typeface="Arial"/>
            </a:endParaRPr>
          </a:p>
        </p:txBody>
      </p:sp>
      <p:sp>
        <p:nvSpPr>
          <p:cNvPr id="170" name="Google Shape;170;p29"/>
          <p:cNvSpPr/>
          <p:nvPr/>
        </p:nvSpPr>
        <p:spPr>
          <a:xfrm>
            <a:off x="0"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71" name="Google Shape;171;p29"/>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72" name="Google Shape;172;p29"/>
          <p:cNvSpPr/>
          <p:nvPr/>
        </p:nvSpPr>
        <p:spPr>
          <a:xfrm rot="5400000">
            <a:off x="4408277" y="-4081351"/>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73" name="Google Shape;173;p29"/>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1485900" y="205978"/>
            <a:ext cx="9717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Rockwell"/>
              <a:buNone/>
            </a:pPr>
            <a:r>
              <a:rPr lang="en-GB"/>
              <a:t>Q2</a:t>
            </a:r>
            <a:endParaRPr/>
          </a:p>
        </p:txBody>
      </p:sp>
      <p:cxnSp>
        <p:nvCxnSpPr>
          <p:cNvPr id="179" name="Google Shape;179;p30"/>
          <p:cNvCxnSpPr/>
          <p:nvPr/>
        </p:nvCxnSpPr>
        <p:spPr>
          <a:xfrm>
            <a:off x="2400300" y="3086100"/>
            <a:ext cx="0" cy="1143000"/>
          </a:xfrm>
          <a:prstGeom prst="straightConnector1">
            <a:avLst/>
          </a:prstGeom>
          <a:noFill/>
          <a:ln cap="flat" cmpd="sng" w="254000">
            <a:solidFill>
              <a:schemeClr val="dk1"/>
            </a:solidFill>
            <a:prstDash val="solid"/>
            <a:round/>
            <a:headEnd len="med" w="med" type="none"/>
            <a:tailEnd len="med" w="med" type="none"/>
          </a:ln>
        </p:spPr>
      </p:cxnSp>
      <p:cxnSp>
        <p:nvCxnSpPr>
          <p:cNvPr id="180" name="Google Shape;180;p30"/>
          <p:cNvCxnSpPr/>
          <p:nvPr/>
        </p:nvCxnSpPr>
        <p:spPr>
          <a:xfrm>
            <a:off x="4457700" y="1657350"/>
            <a:ext cx="0" cy="2571900"/>
          </a:xfrm>
          <a:prstGeom prst="straightConnector1">
            <a:avLst/>
          </a:prstGeom>
          <a:noFill/>
          <a:ln cap="flat" cmpd="sng" w="254000">
            <a:solidFill>
              <a:schemeClr val="dk1"/>
            </a:solidFill>
            <a:prstDash val="solid"/>
            <a:round/>
            <a:headEnd len="med" w="med" type="none"/>
            <a:tailEnd len="med" w="med" type="none"/>
          </a:ln>
        </p:spPr>
      </p:cxnSp>
      <p:cxnSp>
        <p:nvCxnSpPr>
          <p:cNvPr id="181" name="Google Shape;181;p30"/>
          <p:cNvCxnSpPr/>
          <p:nvPr/>
        </p:nvCxnSpPr>
        <p:spPr>
          <a:xfrm>
            <a:off x="5143500" y="3314700"/>
            <a:ext cx="0" cy="914400"/>
          </a:xfrm>
          <a:prstGeom prst="straightConnector1">
            <a:avLst/>
          </a:prstGeom>
          <a:noFill/>
          <a:ln cap="flat" cmpd="sng" w="254000">
            <a:solidFill>
              <a:schemeClr val="dk1"/>
            </a:solidFill>
            <a:prstDash val="solid"/>
            <a:round/>
            <a:headEnd len="med" w="med" type="none"/>
            <a:tailEnd len="med" w="med" type="none"/>
          </a:ln>
        </p:spPr>
      </p:cxnSp>
      <p:cxnSp>
        <p:nvCxnSpPr>
          <p:cNvPr id="182" name="Google Shape;182;p30"/>
          <p:cNvCxnSpPr/>
          <p:nvPr/>
        </p:nvCxnSpPr>
        <p:spPr>
          <a:xfrm>
            <a:off x="5829300" y="3086100"/>
            <a:ext cx="0" cy="1143000"/>
          </a:xfrm>
          <a:prstGeom prst="straightConnector1">
            <a:avLst/>
          </a:prstGeom>
          <a:noFill/>
          <a:ln cap="flat" cmpd="sng" w="254000">
            <a:solidFill>
              <a:schemeClr val="dk1"/>
            </a:solidFill>
            <a:prstDash val="solid"/>
            <a:round/>
            <a:headEnd len="med" w="med" type="none"/>
            <a:tailEnd len="med" w="med" type="none"/>
          </a:ln>
        </p:spPr>
      </p:cxnSp>
      <p:sp>
        <p:nvSpPr>
          <p:cNvPr id="183" name="Google Shape;183;p30"/>
          <p:cNvSpPr txBox="1"/>
          <p:nvPr/>
        </p:nvSpPr>
        <p:spPr>
          <a:xfrm>
            <a:off x="2228850" y="4286251"/>
            <a:ext cx="6288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Q</a:t>
            </a:r>
            <a:endParaRPr b="0" i="0" sz="2300" u="none" cap="none" strike="noStrike">
              <a:solidFill>
                <a:schemeClr val="dk1"/>
              </a:solidFill>
              <a:latin typeface="Arial"/>
              <a:ea typeface="Arial"/>
              <a:cs typeface="Arial"/>
              <a:sym typeface="Arial"/>
            </a:endParaRPr>
          </a:p>
        </p:txBody>
      </p:sp>
      <p:sp>
        <p:nvSpPr>
          <p:cNvPr id="184" name="Google Shape;184;p30"/>
          <p:cNvSpPr txBox="1"/>
          <p:nvPr/>
        </p:nvSpPr>
        <p:spPr>
          <a:xfrm>
            <a:off x="4343400" y="4286251"/>
            <a:ext cx="17145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A      B      C</a:t>
            </a:r>
            <a:endParaRPr b="0" i="0" sz="2300" u="none" cap="none" strike="noStrike">
              <a:solidFill>
                <a:schemeClr val="dk1"/>
              </a:solidFill>
              <a:latin typeface="Arial"/>
              <a:ea typeface="Arial"/>
              <a:cs typeface="Arial"/>
              <a:sym typeface="Arial"/>
            </a:endParaRPr>
          </a:p>
        </p:txBody>
      </p:sp>
      <p:sp>
        <p:nvSpPr>
          <p:cNvPr id="185" name="Google Shape;185;p30"/>
          <p:cNvSpPr/>
          <p:nvPr/>
        </p:nvSpPr>
        <p:spPr>
          <a:xfrm>
            <a:off x="0"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86" name="Google Shape;186;p30"/>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87" name="Google Shape;187;p30"/>
          <p:cNvSpPr/>
          <p:nvPr/>
        </p:nvSpPr>
        <p:spPr>
          <a:xfrm rot="5400000">
            <a:off x="4408277" y="-4081351"/>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188" name="Google Shape;188;p30"/>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1485900" y="205978"/>
            <a:ext cx="9717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Rockwell"/>
              <a:buNone/>
            </a:pPr>
            <a:r>
              <a:rPr lang="en-GB"/>
              <a:t>Q3</a:t>
            </a:r>
            <a:endParaRPr/>
          </a:p>
        </p:txBody>
      </p:sp>
      <p:cxnSp>
        <p:nvCxnSpPr>
          <p:cNvPr id="194" name="Google Shape;194;p31"/>
          <p:cNvCxnSpPr/>
          <p:nvPr/>
        </p:nvCxnSpPr>
        <p:spPr>
          <a:xfrm>
            <a:off x="2400300" y="2628900"/>
            <a:ext cx="0" cy="1600200"/>
          </a:xfrm>
          <a:prstGeom prst="straightConnector1">
            <a:avLst/>
          </a:prstGeom>
          <a:noFill/>
          <a:ln cap="flat" cmpd="sng" w="254000">
            <a:solidFill>
              <a:schemeClr val="dk1"/>
            </a:solidFill>
            <a:prstDash val="solid"/>
            <a:round/>
            <a:headEnd len="med" w="med" type="none"/>
            <a:tailEnd len="med" w="med" type="none"/>
          </a:ln>
        </p:spPr>
      </p:cxnSp>
      <p:cxnSp>
        <p:nvCxnSpPr>
          <p:cNvPr id="195" name="Google Shape;195;p31"/>
          <p:cNvCxnSpPr/>
          <p:nvPr/>
        </p:nvCxnSpPr>
        <p:spPr>
          <a:xfrm>
            <a:off x="4457700" y="2228850"/>
            <a:ext cx="0" cy="2000100"/>
          </a:xfrm>
          <a:prstGeom prst="straightConnector1">
            <a:avLst/>
          </a:prstGeom>
          <a:noFill/>
          <a:ln cap="flat" cmpd="sng" w="254000">
            <a:solidFill>
              <a:schemeClr val="dk1"/>
            </a:solidFill>
            <a:prstDash val="solid"/>
            <a:round/>
            <a:headEnd len="med" w="med" type="none"/>
            <a:tailEnd len="med" w="med" type="none"/>
          </a:ln>
        </p:spPr>
      </p:cxnSp>
      <p:cxnSp>
        <p:nvCxnSpPr>
          <p:cNvPr id="196" name="Google Shape;196;p31"/>
          <p:cNvCxnSpPr/>
          <p:nvPr/>
        </p:nvCxnSpPr>
        <p:spPr>
          <a:xfrm>
            <a:off x="5151835" y="2628900"/>
            <a:ext cx="0" cy="1600200"/>
          </a:xfrm>
          <a:prstGeom prst="straightConnector1">
            <a:avLst/>
          </a:prstGeom>
          <a:noFill/>
          <a:ln cap="flat" cmpd="sng" w="254000">
            <a:solidFill>
              <a:schemeClr val="dk1"/>
            </a:solidFill>
            <a:prstDash val="solid"/>
            <a:round/>
            <a:headEnd len="med" w="med" type="none"/>
            <a:tailEnd len="med" w="med" type="none"/>
          </a:ln>
        </p:spPr>
      </p:cxnSp>
      <p:cxnSp>
        <p:nvCxnSpPr>
          <p:cNvPr id="197" name="Google Shape;197;p31"/>
          <p:cNvCxnSpPr/>
          <p:nvPr/>
        </p:nvCxnSpPr>
        <p:spPr>
          <a:xfrm>
            <a:off x="5829300" y="2114550"/>
            <a:ext cx="0" cy="2114700"/>
          </a:xfrm>
          <a:prstGeom prst="straightConnector1">
            <a:avLst/>
          </a:prstGeom>
          <a:noFill/>
          <a:ln cap="flat" cmpd="sng" w="254000">
            <a:solidFill>
              <a:schemeClr val="dk1"/>
            </a:solidFill>
            <a:prstDash val="solid"/>
            <a:round/>
            <a:headEnd len="med" w="med" type="none"/>
            <a:tailEnd len="med" w="med" type="none"/>
          </a:ln>
        </p:spPr>
      </p:cxnSp>
      <p:sp>
        <p:nvSpPr>
          <p:cNvPr id="198" name="Google Shape;198;p31"/>
          <p:cNvSpPr txBox="1"/>
          <p:nvPr/>
        </p:nvSpPr>
        <p:spPr>
          <a:xfrm>
            <a:off x="2228850" y="4286251"/>
            <a:ext cx="6288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Q</a:t>
            </a:r>
            <a:endParaRPr b="0" i="0" sz="2300" u="none" cap="none" strike="noStrike">
              <a:solidFill>
                <a:schemeClr val="dk1"/>
              </a:solidFill>
              <a:latin typeface="Arial"/>
              <a:ea typeface="Arial"/>
              <a:cs typeface="Arial"/>
              <a:sym typeface="Arial"/>
            </a:endParaRPr>
          </a:p>
        </p:txBody>
      </p:sp>
      <p:sp>
        <p:nvSpPr>
          <p:cNvPr id="199" name="Google Shape;199;p31"/>
          <p:cNvSpPr txBox="1"/>
          <p:nvPr/>
        </p:nvSpPr>
        <p:spPr>
          <a:xfrm>
            <a:off x="4343400" y="4286251"/>
            <a:ext cx="17145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A      B      C</a:t>
            </a:r>
            <a:endParaRPr b="0" i="0" sz="2300" u="none" cap="none" strike="noStrike">
              <a:solidFill>
                <a:schemeClr val="dk1"/>
              </a:solidFill>
              <a:latin typeface="Arial"/>
              <a:ea typeface="Arial"/>
              <a:cs typeface="Arial"/>
              <a:sym typeface="Arial"/>
            </a:endParaRPr>
          </a:p>
        </p:txBody>
      </p:sp>
      <p:sp>
        <p:nvSpPr>
          <p:cNvPr id="200" name="Google Shape;200;p31"/>
          <p:cNvSpPr/>
          <p:nvPr/>
        </p:nvSpPr>
        <p:spPr>
          <a:xfrm>
            <a:off x="0"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01" name="Google Shape;201;p31"/>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02" name="Google Shape;202;p31"/>
          <p:cNvSpPr/>
          <p:nvPr/>
        </p:nvSpPr>
        <p:spPr>
          <a:xfrm rot="5400000">
            <a:off x="4408277" y="-4081351"/>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03" name="Google Shape;203;p31"/>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1485900" y="205978"/>
            <a:ext cx="971700" cy="8574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Rockwell"/>
              <a:buNone/>
            </a:pPr>
            <a:r>
              <a:rPr lang="en-GB"/>
              <a:t>Q4</a:t>
            </a:r>
            <a:endParaRPr/>
          </a:p>
        </p:txBody>
      </p:sp>
      <p:cxnSp>
        <p:nvCxnSpPr>
          <p:cNvPr id="209" name="Google Shape;209;p32"/>
          <p:cNvCxnSpPr/>
          <p:nvPr/>
        </p:nvCxnSpPr>
        <p:spPr>
          <a:xfrm>
            <a:off x="2400300" y="1257300"/>
            <a:ext cx="0" cy="2971800"/>
          </a:xfrm>
          <a:prstGeom prst="straightConnector1">
            <a:avLst/>
          </a:prstGeom>
          <a:noFill/>
          <a:ln cap="flat" cmpd="sng" w="254000">
            <a:solidFill>
              <a:schemeClr val="dk1"/>
            </a:solidFill>
            <a:prstDash val="solid"/>
            <a:round/>
            <a:headEnd len="med" w="med" type="none"/>
            <a:tailEnd len="med" w="med" type="none"/>
          </a:ln>
        </p:spPr>
      </p:cxnSp>
      <p:cxnSp>
        <p:nvCxnSpPr>
          <p:cNvPr id="210" name="Google Shape;210;p32"/>
          <p:cNvCxnSpPr/>
          <p:nvPr/>
        </p:nvCxnSpPr>
        <p:spPr>
          <a:xfrm>
            <a:off x="4457700" y="1257300"/>
            <a:ext cx="0" cy="2971800"/>
          </a:xfrm>
          <a:prstGeom prst="straightConnector1">
            <a:avLst/>
          </a:prstGeom>
          <a:noFill/>
          <a:ln cap="flat" cmpd="sng" w="254000">
            <a:solidFill>
              <a:schemeClr val="dk1"/>
            </a:solidFill>
            <a:prstDash val="solid"/>
            <a:round/>
            <a:headEnd len="med" w="med" type="none"/>
            <a:tailEnd len="med" w="med" type="none"/>
          </a:ln>
        </p:spPr>
      </p:cxnSp>
      <p:cxnSp>
        <p:nvCxnSpPr>
          <p:cNvPr id="211" name="Google Shape;211;p32"/>
          <p:cNvCxnSpPr/>
          <p:nvPr/>
        </p:nvCxnSpPr>
        <p:spPr>
          <a:xfrm>
            <a:off x="5143500" y="914400"/>
            <a:ext cx="0" cy="3314700"/>
          </a:xfrm>
          <a:prstGeom prst="straightConnector1">
            <a:avLst/>
          </a:prstGeom>
          <a:noFill/>
          <a:ln cap="flat" cmpd="sng" w="254000">
            <a:solidFill>
              <a:schemeClr val="dk1"/>
            </a:solidFill>
            <a:prstDash val="solid"/>
            <a:round/>
            <a:headEnd len="med" w="med" type="none"/>
            <a:tailEnd len="med" w="med" type="none"/>
          </a:ln>
        </p:spPr>
      </p:cxnSp>
      <p:cxnSp>
        <p:nvCxnSpPr>
          <p:cNvPr id="212" name="Google Shape;212;p32"/>
          <p:cNvCxnSpPr/>
          <p:nvPr/>
        </p:nvCxnSpPr>
        <p:spPr>
          <a:xfrm>
            <a:off x="5829300" y="1085850"/>
            <a:ext cx="0" cy="3143400"/>
          </a:xfrm>
          <a:prstGeom prst="straightConnector1">
            <a:avLst/>
          </a:prstGeom>
          <a:noFill/>
          <a:ln cap="flat" cmpd="sng" w="254000">
            <a:solidFill>
              <a:schemeClr val="dk1"/>
            </a:solidFill>
            <a:prstDash val="solid"/>
            <a:round/>
            <a:headEnd len="med" w="med" type="none"/>
            <a:tailEnd len="med" w="med" type="none"/>
          </a:ln>
        </p:spPr>
      </p:cxnSp>
      <p:sp>
        <p:nvSpPr>
          <p:cNvPr id="213" name="Google Shape;213;p32"/>
          <p:cNvSpPr txBox="1"/>
          <p:nvPr/>
        </p:nvSpPr>
        <p:spPr>
          <a:xfrm>
            <a:off x="2228850" y="4286251"/>
            <a:ext cx="6288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Q</a:t>
            </a:r>
            <a:endParaRPr b="0" i="0" sz="2300" u="none" cap="none" strike="noStrike">
              <a:solidFill>
                <a:schemeClr val="dk1"/>
              </a:solidFill>
              <a:latin typeface="Arial"/>
              <a:ea typeface="Arial"/>
              <a:cs typeface="Arial"/>
              <a:sym typeface="Arial"/>
            </a:endParaRPr>
          </a:p>
        </p:txBody>
      </p:sp>
      <p:sp>
        <p:nvSpPr>
          <p:cNvPr id="214" name="Google Shape;214;p32"/>
          <p:cNvSpPr txBox="1"/>
          <p:nvPr/>
        </p:nvSpPr>
        <p:spPr>
          <a:xfrm>
            <a:off x="4343400" y="4286251"/>
            <a:ext cx="17145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300" u="none" cap="none" strike="noStrike">
                <a:solidFill>
                  <a:schemeClr val="dk1"/>
                </a:solidFill>
                <a:latin typeface="Arial"/>
                <a:ea typeface="Arial"/>
                <a:cs typeface="Arial"/>
                <a:sym typeface="Arial"/>
              </a:rPr>
              <a:t>A      B      C</a:t>
            </a:r>
            <a:endParaRPr b="0" i="0" sz="2300" u="none" cap="none" strike="noStrike">
              <a:solidFill>
                <a:schemeClr val="dk1"/>
              </a:solidFill>
              <a:latin typeface="Arial"/>
              <a:ea typeface="Arial"/>
              <a:cs typeface="Arial"/>
              <a:sym typeface="Arial"/>
            </a:endParaRPr>
          </a:p>
        </p:txBody>
      </p:sp>
      <p:sp>
        <p:nvSpPr>
          <p:cNvPr id="215" name="Google Shape;215;p32"/>
          <p:cNvSpPr/>
          <p:nvPr/>
        </p:nvSpPr>
        <p:spPr>
          <a:xfrm>
            <a:off x="0"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16" name="Google Shape;216;p32"/>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17" name="Google Shape;217;p32"/>
          <p:cNvSpPr/>
          <p:nvPr/>
        </p:nvSpPr>
        <p:spPr>
          <a:xfrm rot="5400000">
            <a:off x="4408277" y="-4081351"/>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18" name="Google Shape;218;p32"/>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63500" rtl="0" algn="l">
              <a:lnSpc>
                <a:spcPct val="115000"/>
              </a:lnSpc>
              <a:spcBef>
                <a:spcPts val="800"/>
              </a:spcBef>
              <a:spcAft>
                <a:spcPts val="0"/>
              </a:spcAft>
              <a:buClr>
                <a:schemeClr val="dk1"/>
              </a:buClr>
              <a:buSzPct val="81481"/>
              <a:buFont typeface="Arial"/>
              <a:buNone/>
            </a:pPr>
            <a:r>
              <a:rPr lang="en-GB" sz="1350">
                <a:solidFill>
                  <a:srgbClr val="001D35"/>
                </a:solidFill>
                <a:highlight>
                  <a:srgbClr val="FFFFFF"/>
                </a:highlight>
              </a:rPr>
              <a:t>The scientific study of the mind and behavior. It explores thoughts, feelings, and actions, seeking to understand how and why people think, feel, and behave as they do. </a:t>
            </a:r>
            <a:endParaRPr sz="1350">
              <a:solidFill>
                <a:srgbClr val="001D35"/>
              </a:solidFill>
              <a:highlight>
                <a:srgbClr val="FFFFFF"/>
              </a:highlight>
            </a:endParaRPr>
          </a:p>
          <a:p>
            <a:pPr indent="0" lvl="0" marL="0" rtl="0" algn="l">
              <a:spcBef>
                <a:spcPts val="1500"/>
              </a:spcBef>
              <a:spcAft>
                <a:spcPts val="0"/>
              </a:spcAft>
              <a:buNone/>
            </a:pPr>
            <a:r>
              <a:t/>
            </a:r>
            <a:endParaRPr sz="1350">
              <a:solidFill>
                <a:srgbClr val="001D35"/>
              </a:solidFill>
              <a:highlight>
                <a:srgbClr val="FFFFFF"/>
              </a:highlight>
            </a:endParaRPr>
          </a:p>
        </p:txBody>
      </p:sp>
      <p:sp>
        <p:nvSpPr>
          <p:cNvPr id="67" name="Google Shape;67;p15"/>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55000" lnSpcReduction="10000"/>
          </a:bodyPr>
          <a:lstStyle/>
          <a:p>
            <a:pPr indent="0" lvl="0" marL="0" marR="63500" rtl="0" algn="l">
              <a:lnSpc>
                <a:spcPct val="144444"/>
              </a:lnSpc>
              <a:spcBef>
                <a:spcPts val="1500"/>
              </a:spcBef>
              <a:spcAft>
                <a:spcPts val="0"/>
              </a:spcAft>
              <a:buClr>
                <a:schemeClr val="dk1"/>
              </a:buClr>
              <a:buSzPct val="81481"/>
              <a:buFont typeface="Arial"/>
              <a:buNone/>
            </a:pPr>
            <a:r>
              <a:rPr lang="en-GB" sz="1350">
                <a:solidFill>
                  <a:srgbClr val="001D35"/>
                </a:solidFill>
                <a:highlight>
                  <a:srgbClr val="FFFFFF"/>
                </a:highlight>
              </a:rPr>
              <a:t>Top Right (Characteristics): </a:t>
            </a:r>
            <a:endParaRPr sz="1350">
              <a:solidFill>
                <a:srgbClr val="001D35"/>
              </a:solidFill>
              <a:highlight>
                <a:srgbClr val="FFFFFF"/>
              </a:highlight>
            </a:endParaRPr>
          </a:p>
          <a:p>
            <a:pPr indent="-270510" lvl="0" marL="457200" rtl="0" algn="l">
              <a:lnSpc>
                <a:spcPct val="137500"/>
              </a:lnSpc>
              <a:spcBef>
                <a:spcPts val="800"/>
              </a:spcBef>
              <a:spcAft>
                <a:spcPts val="0"/>
              </a:spcAft>
              <a:buClr>
                <a:srgbClr val="001D35"/>
              </a:buClr>
              <a:buSzPct val="100000"/>
              <a:buChar char="●"/>
            </a:pPr>
            <a:r>
              <a:rPr lang="en-GB" sz="1200">
                <a:solidFill>
                  <a:srgbClr val="001D35"/>
                </a:solidFill>
                <a:highlight>
                  <a:srgbClr val="FFFFFF"/>
                </a:highlight>
              </a:rPr>
              <a:t>Involves research and observation.</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Focuses on both normal and abnormal behavior.</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Employs various methods, such as experiments, surveys, and case studies.</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Aims to understand the biological, social, and environmental factors that influence behavior.</a:t>
            </a:r>
            <a:endParaRPr sz="1200">
              <a:solidFill>
                <a:srgbClr val="001D35"/>
              </a:solidFill>
              <a:highlight>
                <a:srgbClr val="FFFFFF"/>
              </a:highlight>
            </a:endParaRPr>
          </a:p>
          <a:p>
            <a:pPr indent="0" lvl="0" marL="0" marR="63500" rtl="0" algn="l">
              <a:lnSpc>
                <a:spcPct val="144444"/>
              </a:lnSpc>
              <a:spcBef>
                <a:spcPts val="1500"/>
              </a:spcBef>
              <a:spcAft>
                <a:spcPts val="0"/>
              </a:spcAft>
              <a:buClr>
                <a:schemeClr val="dk1"/>
              </a:buClr>
              <a:buSzPct val="81481"/>
              <a:buFont typeface="Arial"/>
              <a:buNone/>
            </a:pPr>
            <a:r>
              <a:rPr lang="en-GB" sz="1350">
                <a:solidFill>
                  <a:srgbClr val="001D35"/>
                </a:solidFill>
                <a:highlight>
                  <a:srgbClr val="FFFFFF"/>
                </a:highlight>
              </a:rPr>
              <a:t>Bottom Left (Examples): </a:t>
            </a:r>
            <a:endParaRPr sz="1350">
              <a:solidFill>
                <a:srgbClr val="001D35"/>
              </a:solidFill>
              <a:highlight>
                <a:srgbClr val="FFFFFF"/>
              </a:highlight>
            </a:endParaRPr>
          </a:p>
          <a:p>
            <a:pPr indent="-270510" lvl="0" marL="457200" rtl="0" algn="l">
              <a:lnSpc>
                <a:spcPct val="137500"/>
              </a:lnSpc>
              <a:spcBef>
                <a:spcPts val="800"/>
              </a:spcBef>
              <a:spcAft>
                <a:spcPts val="0"/>
              </a:spcAft>
              <a:buClr>
                <a:srgbClr val="001D35"/>
              </a:buClr>
              <a:buSzPct val="100000"/>
              <a:buChar char="●"/>
            </a:pPr>
            <a:r>
              <a:rPr lang="en-GB" sz="1200">
                <a:solidFill>
                  <a:srgbClr val="001D35"/>
                </a:solidFill>
                <a:highlight>
                  <a:srgbClr val="FFFFFF"/>
                </a:highlight>
              </a:rPr>
              <a:t>Studying the effects of sleep deprivation on cognitive function.</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Analyzing the causes of anxiety disorders.</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Developing therapeutic techniques for treating depression.</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Investigating the influence of social media on self-esteem.</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Exploring the cognitive processes involved in decision-making.</a:t>
            </a:r>
            <a:endParaRPr sz="1200">
              <a:solidFill>
                <a:srgbClr val="001D35"/>
              </a:solidFill>
              <a:highlight>
                <a:srgbClr val="FFFFFF"/>
              </a:highlight>
            </a:endParaRPr>
          </a:p>
          <a:p>
            <a:pPr indent="0" lvl="0" marL="0" marR="63500" rtl="0" algn="l">
              <a:lnSpc>
                <a:spcPct val="144444"/>
              </a:lnSpc>
              <a:spcBef>
                <a:spcPts val="1500"/>
              </a:spcBef>
              <a:spcAft>
                <a:spcPts val="0"/>
              </a:spcAft>
              <a:buClr>
                <a:schemeClr val="dk1"/>
              </a:buClr>
              <a:buSzPct val="81481"/>
              <a:buFont typeface="Arial"/>
              <a:buNone/>
            </a:pPr>
            <a:r>
              <a:rPr lang="en-GB" sz="1350">
                <a:solidFill>
                  <a:srgbClr val="001D35"/>
                </a:solidFill>
                <a:highlight>
                  <a:srgbClr val="FFFFFF"/>
                </a:highlight>
              </a:rPr>
              <a:t>Bottom Right (Non-Examples): </a:t>
            </a:r>
            <a:endParaRPr sz="1350">
              <a:solidFill>
                <a:srgbClr val="001D35"/>
              </a:solidFill>
              <a:highlight>
                <a:srgbClr val="FFFFFF"/>
              </a:highlight>
            </a:endParaRPr>
          </a:p>
          <a:p>
            <a:pPr indent="-270510" lvl="0" marL="457200" rtl="0" algn="l">
              <a:lnSpc>
                <a:spcPct val="137500"/>
              </a:lnSpc>
              <a:spcBef>
                <a:spcPts val="800"/>
              </a:spcBef>
              <a:spcAft>
                <a:spcPts val="0"/>
              </a:spcAft>
              <a:buClr>
                <a:srgbClr val="001D35"/>
              </a:buClr>
              <a:buSzPct val="100000"/>
              <a:buChar char="●"/>
            </a:pPr>
            <a:r>
              <a:rPr lang="en-GB" sz="1200">
                <a:solidFill>
                  <a:srgbClr val="001D35"/>
                </a:solidFill>
                <a:highlight>
                  <a:srgbClr val="FFFFFF"/>
                </a:highlight>
              </a:rPr>
              <a:t>A history textbook. (While history can inform psychology, it is not the same as the study of the mind and behavior).</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A medical diagnosis of a physical illness. (Psychology focuses on mental processes, not physical ailments).</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A book on astrology. (Astrology is not a scientifically validated field of study).</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rPr lang="en-GB" sz="1200">
                <a:solidFill>
                  <a:srgbClr val="001D35"/>
                </a:solidFill>
                <a:highlight>
                  <a:srgbClr val="FFFFFF"/>
                </a:highlight>
              </a:rPr>
              <a:t>A philosophical treatise on ethics. (Ethics is related to morality, but psychology focuses on the empirical study of human behavior)</a:t>
            </a:r>
            <a:endParaRPr sz="1200">
              <a:solidFill>
                <a:srgbClr val="001D35"/>
              </a:solidFill>
              <a:highlight>
                <a:srgbClr val="FFFFFF"/>
              </a:highlight>
            </a:endParaRPr>
          </a:p>
          <a:p>
            <a:pPr indent="-270510" lvl="0" marL="457200" rtl="0" algn="l">
              <a:lnSpc>
                <a:spcPct val="137500"/>
              </a:lnSpc>
              <a:spcBef>
                <a:spcPts val="0"/>
              </a:spcBef>
              <a:spcAft>
                <a:spcPts val="0"/>
              </a:spcAft>
              <a:buClr>
                <a:srgbClr val="001D35"/>
              </a:buClr>
              <a:buSzPct val="100000"/>
              <a:buChar char="●"/>
            </a:pPr>
            <a:r>
              <a:t/>
            </a:r>
            <a:endParaRPr sz="1200">
              <a:solidFill>
                <a:srgbClr val="001D35"/>
              </a:solidFill>
              <a:highlight>
                <a:srgbClr val="FFFFFF"/>
              </a:highlight>
            </a:endParaRPr>
          </a:p>
          <a:p>
            <a:pPr indent="0" lvl="0" marL="0" rtl="0" algn="l">
              <a:lnSpc>
                <a:spcPct val="137500"/>
              </a:lnSpc>
              <a:spcBef>
                <a:spcPts val="1500"/>
              </a:spcBef>
              <a:spcAft>
                <a:spcPts val="0"/>
              </a:spcAft>
              <a:buNone/>
            </a:pPr>
            <a:r>
              <a:rPr lang="en-GB" sz="1200">
                <a:solidFill>
                  <a:srgbClr val="001D35"/>
                </a:solidFill>
                <a:highlight>
                  <a:srgbClr val="FFFFFF"/>
                </a:highlight>
              </a:rPr>
              <a:t>ROOT - </a:t>
            </a:r>
            <a:r>
              <a:rPr lang="en-GB" sz="1350">
                <a:solidFill>
                  <a:srgbClr val="001D35"/>
                </a:solidFill>
                <a:highlight>
                  <a:srgbClr val="FFFFFF"/>
                </a:highlight>
              </a:rPr>
              <a:t>The word "psychology" </a:t>
            </a:r>
            <a:r>
              <a:rPr lang="en-GB" sz="1350">
                <a:solidFill>
                  <a:srgbClr val="001D35"/>
                </a:solidFill>
                <a:highlight>
                  <a:srgbClr val="D3E3FD"/>
                </a:highlight>
              </a:rPr>
              <a:t>originates from the Greek words "psyche" and "logos"</a:t>
            </a:r>
            <a:r>
              <a:rPr lang="en-GB" sz="1350">
                <a:solidFill>
                  <a:srgbClr val="001D35"/>
                </a:solidFill>
                <a:highlight>
                  <a:srgbClr val="FFFFFF"/>
                </a:highlight>
              </a:rPr>
              <a:t>. "Psyche" generally refers to the mind, soul, or spirit, while "logos" signifies discourse, study, or reason. Therefore, etymologically, psychology can be understood as the "study of the mind" or "study of the soul". </a:t>
            </a:r>
            <a:r>
              <a:rPr lang="en-GB" sz="1200">
                <a:solidFill>
                  <a:srgbClr val="001D35"/>
                </a:solidFill>
                <a:highlight>
                  <a:srgbClr val="FFFFFF"/>
                </a:highlight>
              </a:rPr>
              <a:t>.</a:t>
            </a:r>
            <a:endParaRPr sz="1200">
              <a:solidFill>
                <a:srgbClr val="001D35"/>
              </a:solidFill>
              <a:highlight>
                <a:srgbClr val="FFFFFF"/>
              </a:highlight>
            </a:endParaRPr>
          </a:p>
          <a:p>
            <a:pPr indent="0" lvl="0" marL="0" rtl="0" algn="l">
              <a:spcBef>
                <a:spcPts val="15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p:nvPr/>
        </p:nvSpPr>
        <p:spPr>
          <a:xfrm>
            <a:off x="0"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24" name="Google Shape;224;p33"/>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25" name="Google Shape;225;p33"/>
          <p:cNvSpPr/>
          <p:nvPr/>
        </p:nvSpPr>
        <p:spPr>
          <a:xfrm rot="5400000">
            <a:off x="4408277" y="-4081351"/>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26" name="Google Shape;226;p33"/>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27" name="Google Shape;227;p33"/>
          <p:cNvSpPr/>
          <p:nvPr/>
        </p:nvSpPr>
        <p:spPr>
          <a:xfrm>
            <a:off x="1323304" y="518315"/>
            <a:ext cx="64716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GB" sz="5400" u="none" cap="none" strike="noStrike">
                <a:solidFill>
                  <a:srgbClr val="DBDBDB"/>
                </a:solidFill>
                <a:latin typeface="Rockwell"/>
                <a:ea typeface="Rockwell"/>
                <a:cs typeface="Rockwell"/>
                <a:sym typeface="Rockwell"/>
              </a:rPr>
              <a:t>Social Influence</a:t>
            </a:r>
            <a:endParaRPr sz="1100"/>
          </a:p>
        </p:txBody>
      </p:sp>
      <p:pic>
        <p:nvPicPr>
          <p:cNvPr descr="Social Influence - Psychologist World" id="228" name="Google Shape;228;p33"/>
          <p:cNvPicPr preferRelativeResize="0"/>
          <p:nvPr/>
        </p:nvPicPr>
        <p:blipFill rotWithShape="1">
          <a:blip r:embed="rId3">
            <a:alphaModFix/>
          </a:blip>
          <a:srcRect b="0" l="2668" r="3027" t="0"/>
          <a:stretch/>
        </p:blipFill>
        <p:spPr>
          <a:xfrm>
            <a:off x="2622299" y="1418562"/>
            <a:ext cx="3873646" cy="257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34" name="Google Shape;234;p34"/>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35" name="Google Shape;235;p34"/>
          <p:cNvSpPr/>
          <p:nvPr/>
        </p:nvSpPr>
        <p:spPr>
          <a:xfrm>
            <a:off x="327074" y="427258"/>
            <a:ext cx="4497900" cy="17310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GB" sz="5400" u="none" cap="none" strike="noStrike">
                <a:solidFill>
                  <a:srgbClr val="DBDBDB"/>
                </a:solidFill>
                <a:latin typeface="Rockwell"/>
                <a:ea typeface="Rockwell"/>
                <a:cs typeface="Rockwell"/>
                <a:sym typeface="Rockwell"/>
              </a:rPr>
              <a:t>Social Influence</a:t>
            </a:r>
            <a:endParaRPr sz="1100"/>
          </a:p>
        </p:txBody>
      </p:sp>
      <p:sp>
        <p:nvSpPr>
          <p:cNvPr id="236" name="Google Shape;236;p34"/>
          <p:cNvSpPr/>
          <p:nvPr/>
        </p:nvSpPr>
        <p:spPr>
          <a:xfrm>
            <a:off x="327073" y="2072855"/>
            <a:ext cx="4497900" cy="1315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GB" sz="4100" u="none" cap="none" strike="noStrike">
                <a:solidFill>
                  <a:srgbClr val="7030A0"/>
                </a:solidFill>
                <a:latin typeface="Rockwell"/>
                <a:ea typeface="Rockwell"/>
                <a:cs typeface="Rockwell"/>
                <a:sym typeface="Rockwell"/>
              </a:rPr>
              <a:t>Asch’s Study of Conformity</a:t>
            </a:r>
            <a:endParaRPr sz="1100"/>
          </a:p>
        </p:txBody>
      </p:sp>
      <p:pic>
        <p:nvPicPr>
          <p:cNvPr descr="Social Influence - Psychologist World" id="237" name="Google Shape;237;p34"/>
          <p:cNvPicPr preferRelativeResize="0"/>
          <p:nvPr/>
        </p:nvPicPr>
        <p:blipFill rotWithShape="1">
          <a:blip r:embed="rId3">
            <a:alphaModFix/>
          </a:blip>
          <a:srcRect b="0" l="2668" r="3027" t="0"/>
          <a:stretch/>
        </p:blipFill>
        <p:spPr>
          <a:xfrm>
            <a:off x="4825141" y="427258"/>
            <a:ext cx="3873646" cy="2571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43" name="Google Shape;243;p35"/>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44" name="Google Shape;244;p35"/>
          <p:cNvSpPr/>
          <p:nvPr/>
        </p:nvSpPr>
        <p:spPr>
          <a:xfrm>
            <a:off x="327074" y="327073"/>
            <a:ext cx="8490000" cy="692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i="0" lang="en-GB" sz="4100" u="none" cap="none" strike="noStrike">
                <a:solidFill>
                  <a:srgbClr val="7030A0"/>
                </a:solidFill>
                <a:latin typeface="Rockwell"/>
                <a:ea typeface="Rockwell"/>
                <a:cs typeface="Rockwell"/>
                <a:sym typeface="Rockwell"/>
              </a:rPr>
              <a:t>Asch’s Study of Conformity</a:t>
            </a:r>
            <a:endParaRPr sz="1100"/>
          </a:p>
        </p:txBody>
      </p:sp>
      <p:sp>
        <p:nvSpPr>
          <p:cNvPr id="245" name="Google Shape;245;p35"/>
          <p:cNvSpPr/>
          <p:nvPr/>
        </p:nvSpPr>
        <p:spPr>
          <a:xfrm>
            <a:off x="327074" y="1100390"/>
            <a:ext cx="8490000" cy="2008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0" i="0" lang="en-GB" sz="2100" u="none" cap="none" strike="noStrike">
                <a:solidFill>
                  <a:schemeClr val="dk1"/>
                </a:solidFill>
                <a:latin typeface="Rockwell"/>
                <a:ea typeface="Rockwell"/>
                <a:cs typeface="Rockwell"/>
                <a:sym typeface="Rockwell"/>
              </a:rPr>
              <a:t>You need to be able to:</a:t>
            </a:r>
            <a:endParaRPr sz="1100"/>
          </a:p>
          <a:p>
            <a:pPr indent="0" lvl="0" marL="0" marR="0" rtl="0" algn="ctr">
              <a:spcBef>
                <a:spcPts val="0"/>
              </a:spcBef>
              <a:spcAft>
                <a:spcPts val="0"/>
              </a:spcAft>
              <a:buNone/>
            </a:pPr>
            <a:r>
              <a:t/>
            </a:r>
            <a:endParaRPr b="0" i="0" sz="2100" u="none" cap="none" strike="noStrike">
              <a:solidFill>
                <a:schemeClr val="dk1"/>
              </a:solidFill>
              <a:latin typeface="Rockwell"/>
              <a:ea typeface="Rockwell"/>
              <a:cs typeface="Rockwell"/>
              <a:sym typeface="Rockwell"/>
            </a:endParaRPr>
          </a:p>
          <a:p>
            <a:pPr indent="-336550" lvl="0" marL="342900" marR="0" rtl="0" algn="l">
              <a:spcBef>
                <a:spcPts val="0"/>
              </a:spcBef>
              <a:spcAft>
                <a:spcPts val="0"/>
              </a:spcAft>
              <a:buClr>
                <a:schemeClr val="dk1"/>
              </a:buClr>
              <a:buSzPts val="2100"/>
              <a:buFont typeface="Arial"/>
              <a:buChar char="•"/>
            </a:pPr>
            <a:r>
              <a:rPr b="0" i="0" lang="en-GB" sz="2100" u="none" cap="none" strike="noStrike">
                <a:solidFill>
                  <a:schemeClr val="dk1"/>
                </a:solidFill>
                <a:latin typeface="Rockwell"/>
                <a:ea typeface="Rockwell"/>
                <a:cs typeface="Rockwell"/>
                <a:sym typeface="Rockwell"/>
              </a:rPr>
              <a:t>Define conformity</a:t>
            </a:r>
            <a:endParaRPr sz="1100"/>
          </a:p>
          <a:p>
            <a:pPr indent="-336550" lvl="0" marL="342900" marR="0" rtl="0" algn="l">
              <a:spcBef>
                <a:spcPts val="0"/>
              </a:spcBef>
              <a:spcAft>
                <a:spcPts val="0"/>
              </a:spcAft>
              <a:buClr>
                <a:schemeClr val="dk1"/>
              </a:buClr>
              <a:buSzPts val="2100"/>
              <a:buFont typeface="Arial"/>
              <a:buChar char="•"/>
            </a:pPr>
            <a:r>
              <a:rPr b="0" i="0" lang="en-GB" sz="2100" u="none" cap="none" strike="noStrike">
                <a:solidFill>
                  <a:schemeClr val="dk1"/>
                </a:solidFill>
                <a:latin typeface="Rockwell"/>
                <a:ea typeface="Rockwell"/>
                <a:cs typeface="Rockwell"/>
                <a:sym typeface="Rockwell"/>
              </a:rPr>
              <a:t>Provide an example of conformity</a:t>
            </a:r>
            <a:endParaRPr sz="1100"/>
          </a:p>
          <a:p>
            <a:pPr indent="-336550" lvl="0" marL="342900" marR="0" rtl="0" algn="l">
              <a:spcBef>
                <a:spcPts val="0"/>
              </a:spcBef>
              <a:spcAft>
                <a:spcPts val="0"/>
              </a:spcAft>
              <a:buClr>
                <a:schemeClr val="dk1"/>
              </a:buClr>
              <a:buSzPts val="2100"/>
              <a:buFont typeface="Arial"/>
              <a:buChar char="•"/>
            </a:pPr>
            <a:r>
              <a:rPr b="0" i="0" lang="en-GB" sz="2100" u="none" cap="none" strike="noStrike">
                <a:solidFill>
                  <a:schemeClr val="dk1"/>
                </a:solidFill>
                <a:latin typeface="Rockwell"/>
                <a:ea typeface="Rockwell"/>
                <a:cs typeface="Rockwell"/>
                <a:sym typeface="Rockwell"/>
              </a:rPr>
              <a:t>Explain Asch’s study of conformity </a:t>
            </a:r>
            <a:endParaRPr sz="1100"/>
          </a:p>
          <a:p>
            <a:pPr indent="-336550" lvl="0" marL="342900" marR="0" rtl="0" algn="l">
              <a:spcBef>
                <a:spcPts val="0"/>
              </a:spcBef>
              <a:spcAft>
                <a:spcPts val="0"/>
              </a:spcAft>
              <a:buClr>
                <a:schemeClr val="dk1"/>
              </a:buClr>
              <a:buSzPts val="2100"/>
              <a:buFont typeface="Arial"/>
              <a:buChar char="•"/>
            </a:pPr>
            <a:r>
              <a:rPr b="0" i="0" lang="en-GB" sz="2100" u="none" cap="none" strike="noStrike">
                <a:solidFill>
                  <a:schemeClr val="dk1"/>
                </a:solidFill>
                <a:latin typeface="Rockwell"/>
                <a:ea typeface="Rockwell"/>
                <a:cs typeface="Rockwell"/>
                <a:sym typeface="Rockwell"/>
              </a:rPr>
              <a:t>Evaluate Asch’s study of conformity </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6"/>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51" name="Google Shape;251;p36"/>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52" name="Google Shape;252;p36"/>
          <p:cNvSpPr txBox="1"/>
          <p:nvPr/>
        </p:nvSpPr>
        <p:spPr>
          <a:xfrm>
            <a:off x="327074" y="327073"/>
            <a:ext cx="8490000" cy="1038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GB" sz="2100" u="sng" cap="none" strike="noStrike">
                <a:solidFill>
                  <a:schemeClr val="hlink"/>
                </a:solidFill>
                <a:latin typeface="Rockwell"/>
                <a:ea typeface="Rockwell"/>
                <a:cs typeface="Rockwell"/>
                <a:sym typeface="Rockwell"/>
                <a:hlinkClick r:id="rId3"/>
              </a:rPr>
              <a:t>Do you think you’d behave the same as the man in this lift?</a:t>
            </a:r>
            <a:endParaRPr b="0" i="0" sz="2100" u="none" cap="none" strike="noStrike">
              <a:solidFill>
                <a:schemeClr val="dk1"/>
              </a:solidFill>
              <a:latin typeface="Rockwell"/>
              <a:ea typeface="Rockwell"/>
              <a:cs typeface="Rockwell"/>
              <a:sym typeface="Rockwell"/>
            </a:endParaRPr>
          </a:p>
          <a:p>
            <a:pPr indent="0" lvl="0" marL="0" marR="0" rtl="0" algn="ctr">
              <a:spcBef>
                <a:spcPts val="0"/>
              </a:spcBef>
              <a:spcAft>
                <a:spcPts val="0"/>
              </a:spcAft>
              <a:buNone/>
            </a:pPr>
            <a:r>
              <a:t/>
            </a:r>
            <a:endParaRPr b="0" i="0" sz="2100" u="none" cap="none" strike="noStrike">
              <a:solidFill>
                <a:schemeClr val="dk1"/>
              </a:solidFill>
              <a:latin typeface="Rockwell"/>
              <a:ea typeface="Rockwell"/>
              <a:cs typeface="Rockwell"/>
              <a:sym typeface="Rockwell"/>
            </a:endParaRPr>
          </a:p>
          <a:p>
            <a:pPr indent="0" lvl="0" marL="0" marR="0" rtl="0" algn="ctr">
              <a:spcBef>
                <a:spcPts val="0"/>
              </a:spcBef>
              <a:spcAft>
                <a:spcPts val="0"/>
              </a:spcAft>
              <a:buNone/>
            </a:pPr>
            <a:r>
              <a:rPr b="0" i="0" lang="en-GB" sz="2100" u="sng" cap="none" strike="noStrike">
                <a:solidFill>
                  <a:schemeClr val="hlink"/>
                </a:solidFill>
                <a:latin typeface="Rockwell"/>
                <a:ea typeface="Rockwell"/>
                <a:cs typeface="Rockwell"/>
                <a:sym typeface="Rockwell"/>
                <a:hlinkClick r:id="rId4"/>
              </a:rPr>
              <a:t>Maybe it’s because it’s an old video?</a:t>
            </a:r>
            <a:endParaRPr b="0" i="0" sz="2100" u="none" cap="none" strike="noStrike">
              <a:solidFill>
                <a:schemeClr val="dk1"/>
              </a:solidFill>
              <a:latin typeface="Rockwell"/>
              <a:ea typeface="Rockwell"/>
              <a:cs typeface="Rockwell"/>
              <a:sym typeface="Rockwe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58" name="Google Shape;258;p37"/>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Rockwell"/>
              <a:ea typeface="Rockwell"/>
              <a:cs typeface="Rockwell"/>
              <a:sym typeface="Rockwell"/>
            </a:endParaRPr>
          </a:p>
        </p:txBody>
      </p:sp>
      <p:sp>
        <p:nvSpPr>
          <p:cNvPr id="259" name="Google Shape;259;p37"/>
          <p:cNvSpPr/>
          <p:nvPr/>
        </p:nvSpPr>
        <p:spPr>
          <a:xfrm>
            <a:off x="1886172" y="1479712"/>
            <a:ext cx="3573900" cy="2579100"/>
          </a:xfrm>
          <a:prstGeom prst="cloudCallout">
            <a:avLst>
              <a:gd fmla="val -61792" name="adj1"/>
              <a:gd fmla="val 62270" name="adj2"/>
            </a:avLst>
          </a:prstGeom>
          <a:gradFill>
            <a:gsLst>
              <a:gs pos="0">
                <a:srgbClr val="D1D1D1"/>
              </a:gs>
              <a:gs pos="50000">
                <a:srgbClr val="C7C7C7"/>
              </a:gs>
              <a:gs pos="100000">
                <a:srgbClr val="C0C0C0"/>
              </a:gs>
            </a:gsLst>
            <a:lin ang="5400012" scaled="0"/>
          </a:gradFill>
          <a:ln cap="flat" cmpd="sng" w="952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GB" sz="2100" u="none" cap="none" strike="noStrike">
                <a:solidFill>
                  <a:schemeClr val="dk1"/>
                </a:solidFill>
                <a:latin typeface="Rockwell"/>
                <a:ea typeface="Rockwell"/>
                <a:cs typeface="Rockwell"/>
                <a:sym typeface="Rockwell"/>
              </a:rPr>
              <a:t>What is meant by the term conformity?</a:t>
            </a:r>
            <a:endParaRPr sz="1100"/>
          </a:p>
        </p:txBody>
      </p:sp>
      <p:pic>
        <p:nvPicPr>
          <p:cNvPr descr="Image result for conformity" id="260" name="Google Shape;260;p37"/>
          <p:cNvPicPr preferRelativeResize="0"/>
          <p:nvPr/>
        </p:nvPicPr>
        <p:blipFill rotWithShape="1">
          <a:blip r:embed="rId3">
            <a:alphaModFix/>
          </a:blip>
          <a:srcRect b="0" l="0" r="0" t="0"/>
          <a:stretch/>
        </p:blipFill>
        <p:spPr>
          <a:xfrm>
            <a:off x="5866350" y="831655"/>
            <a:ext cx="2761304" cy="2346206"/>
          </a:xfrm>
          <a:prstGeom prst="rect">
            <a:avLst/>
          </a:prstGeom>
          <a:noFill/>
          <a:ln>
            <a:noFill/>
          </a:ln>
        </p:spPr>
      </p:pic>
      <p:sp>
        <p:nvSpPr>
          <p:cNvPr id="261" name="Google Shape;261;p37"/>
          <p:cNvSpPr txBox="1"/>
          <p:nvPr/>
        </p:nvSpPr>
        <p:spPr>
          <a:xfrm>
            <a:off x="327074" y="308721"/>
            <a:ext cx="5539200" cy="136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2100" u="none" cap="none" strike="noStrike">
                <a:solidFill>
                  <a:schemeClr val="dk1"/>
                </a:solidFill>
                <a:latin typeface="Rockwell"/>
                <a:ea typeface="Rockwell"/>
                <a:cs typeface="Rockwell"/>
                <a:sym typeface="Rockwell"/>
              </a:rPr>
              <a:t>Social influence describes how other people affect our opinions, feelings and even behaviours. Conformity is one form of social influence.</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8"/>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67" name="Google Shape;267;p38"/>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68" name="Google Shape;268;p38"/>
          <p:cNvSpPr/>
          <p:nvPr/>
        </p:nvSpPr>
        <p:spPr>
          <a:xfrm>
            <a:off x="327074" y="327073"/>
            <a:ext cx="8490000" cy="692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4100" cap="none">
                <a:solidFill>
                  <a:srgbClr val="7030A0"/>
                </a:solidFill>
                <a:latin typeface="Rockwell"/>
                <a:ea typeface="Rockwell"/>
                <a:cs typeface="Rockwell"/>
                <a:sym typeface="Rockwell"/>
              </a:rPr>
              <a:t>Conformity</a:t>
            </a:r>
            <a:endParaRPr sz="1100"/>
          </a:p>
        </p:txBody>
      </p:sp>
      <p:graphicFrame>
        <p:nvGraphicFramePr>
          <p:cNvPr id="269" name="Google Shape;269;p38"/>
          <p:cNvGraphicFramePr/>
          <p:nvPr/>
        </p:nvGraphicFramePr>
        <p:xfrm>
          <a:off x="327073" y="1112803"/>
          <a:ext cx="3000000" cy="3000000"/>
        </p:xfrm>
        <a:graphic>
          <a:graphicData uri="http://schemas.openxmlformats.org/drawingml/2006/table">
            <a:tbl>
              <a:tblPr bandRow="1" firstRow="1">
                <a:noFill/>
                <a:tableStyleId>{E2D37C9E-5D3E-4BDF-A2EF-93296A63CF84}</a:tableStyleId>
              </a:tblPr>
              <a:tblGrid>
                <a:gridCol w="2432500"/>
                <a:gridCol w="6057375"/>
              </a:tblGrid>
              <a:tr h="544700">
                <a:tc>
                  <a:txBody>
                    <a:bodyPr/>
                    <a:lstStyle/>
                    <a:p>
                      <a:pPr indent="0" lvl="0" marL="0" marR="0" rtl="0" algn="ctr">
                        <a:spcBef>
                          <a:spcPts val="0"/>
                        </a:spcBef>
                        <a:spcAft>
                          <a:spcPts val="0"/>
                        </a:spcAft>
                        <a:buNone/>
                      </a:pPr>
                      <a:r>
                        <a:rPr b="1" lang="en-GB" sz="2100" u="none" cap="none" strike="noStrike">
                          <a:latin typeface="Rockwell"/>
                          <a:ea typeface="Rockwell"/>
                          <a:cs typeface="Rockwell"/>
                          <a:sym typeface="Rockwell"/>
                        </a:rPr>
                        <a:t>Key Term</a:t>
                      </a:r>
                      <a:endParaRPr sz="1100"/>
                    </a:p>
                  </a:txBody>
                  <a:tcPr marT="34300" marB="34300" marR="68600" marL="68600" anchor="ctr">
                    <a:solidFill>
                      <a:srgbClr val="F2F2F2"/>
                    </a:solidFill>
                  </a:tcPr>
                </a:tc>
                <a:tc>
                  <a:txBody>
                    <a:bodyPr/>
                    <a:lstStyle/>
                    <a:p>
                      <a:pPr indent="0" lvl="0" marL="0" marR="0" rtl="0" algn="ctr">
                        <a:spcBef>
                          <a:spcPts val="0"/>
                        </a:spcBef>
                        <a:spcAft>
                          <a:spcPts val="0"/>
                        </a:spcAft>
                        <a:buNone/>
                      </a:pPr>
                      <a:r>
                        <a:rPr b="1" lang="en-GB" sz="2100" u="none" cap="none" strike="noStrike">
                          <a:latin typeface="Rockwell"/>
                          <a:ea typeface="Rockwell"/>
                          <a:cs typeface="Rockwell"/>
                          <a:sym typeface="Rockwell"/>
                        </a:rPr>
                        <a:t>Definition</a:t>
                      </a:r>
                      <a:endParaRPr sz="1100"/>
                    </a:p>
                  </a:txBody>
                  <a:tcPr marT="34300" marB="34300" marR="68600" marL="68600" anchor="ctr">
                    <a:solidFill>
                      <a:srgbClr val="F2F2F2"/>
                    </a:solidFill>
                  </a:tcPr>
                </a:tc>
              </a:tr>
              <a:tr h="999000">
                <a:tc>
                  <a:txBody>
                    <a:bodyPr/>
                    <a:lstStyle/>
                    <a:p>
                      <a:pPr indent="0" lvl="0" marL="0" marR="0" rtl="0" algn="ctr">
                        <a:spcBef>
                          <a:spcPts val="0"/>
                        </a:spcBef>
                        <a:spcAft>
                          <a:spcPts val="0"/>
                        </a:spcAft>
                        <a:buNone/>
                      </a:pPr>
                      <a:r>
                        <a:rPr lang="en-GB" sz="2100" u="none" cap="none" strike="noStrike">
                          <a:latin typeface="Rockwell"/>
                          <a:ea typeface="Rockwell"/>
                          <a:cs typeface="Rockwell"/>
                          <a:sym typeface="Rockwell"/>
                        </a:rPr>
                        <a:t>Conformity</a:t>
                      </a:r>
                      <a:endParaRPr sz="1100"/>
                    </a:p>
                  </a:txBody>
                  <a:tcPr marT="34300" marB="34300" marR="68600" marL="68600" anchor="ctr"/>
                </a:tc>
                <a:tc>
                  <a:txBody>
                    <a:bodyPr/>
                    <a:lstStyle/>
                    <a:p>
                      <a:pPr indent="0" lvl="0" marL="0" marR="0" rtl="0" algn="ctr">
                        <a:spcBef>
                          <a:spcPts val="0"/>
                        </a:spcBef>
                        <a:spcAft>
                          <a:spcPts val="0"/>
                        </a:spcAft>
                        <a:buNone/>
                      </a:pPr>
                      <a:r>
                        <a:t/>
                      </a:r>
                      <a:endParaRPr sz="2100" u="none" cap="none" strike="noStrike">
                        <a:latin typeface="Rockwell"/>
                        <a:ea typeface="Rockwell"/>
                        <a:cs typeface="Rockwell"/>
                        <a:sym typeface="Rockwell"/>
                      </a:endParaRPr>
                    </a:p>
                    <a:p>
                      <a:pPr indent="0" lvl="0" marL="0" marR="0" rtl="0" algn="ctr">
                        <a:spcBef>
                          <a:spcPts val="0"/>
                        </a:spcBef>
                        <a:spcAft>
                          <a:spcPts val="0"/>
                        </a:spcAft>
                        <a:buNone/>
                      </a:pPr>
                      <a:r>
                        <a:t/>
                      </a:r>
                      <a:endParaRPr sz="2100" u="none" cap="none" strike="noStrike">
                        <a:latin typeface="Rockwell"/>
                        <a:ea typeface="Rockwell"/>
                        <a:cs typeface="Rockwell"/>
                        <a:sym typeface="Rockwell"/>
                      </a:endParaRPr>
                    </a:p>
                  </a:txBody>
                  <a:tcPr marT="34300" marB="34300" marR="68600" marL="68600" anchor="ctr"/>
                </a:tc>
              </a:tr>
            </a:tbl>
          </a:graphicData>
        </a:graphic>
      </p:graphicFrame>
      <p:pic>
        <p:nvPicPr>
          <p:cNvPr descr="http://icons.iconarchive.com/icons/aha-soft/security/256/key-icon.png" id="270" name="Google Shape;270;p38"/>
          <p:cNvPicPr preferRelativeResize="0"/>
          <p:nvPr/>
        </p:nvPicPr>
        <p:blipFill rotWithShape="1">
          <a:blip r:embed="rId3">
            <a:alphaModFix/>
          </a:blip>
          <a:srcRect b="0" l="0" r="0" t="0"/>
          <a:stretch/>
        </p:blipFill>
        <p:spPr>
          <a:xfrm>
            <a:off x="8067625" y="744728"/>
            <a:ext cx="765051" cy="828806"/>
          </a:xfrm>
          <a:prstGeom prst="rect">
            <a:avLst/>
          </a:prstGeom>
          <a:noFill/>
          <a:ln>
            <a:noFill/>
          </a:ln>
          <a:effectLst>
            <a:outerShdw blurRad="292100" rotWithShape="0" algn="tl" dir="2700000" dist="139700">
              <a:srgbClr val="333333">
                <a:alpha val="64709"/>
              </a:srgbClr>
            </a:outerShdw>
          </a:effectLst>
        </p:spPr>
      </p:pic>
      <p:sp>
        <p:nvSpPr>
          <p:cNvPr id="271" name="Google Shape;271;p38"/>
          <p:cNvSpPr/>
          <p:nvPr/>
        </p:nvSpPr>
        <p:spPr>
          <a:xfrm>
            <a:off x="2763078" y="1636861"/>
            <a:ext cx="6054000" cy="103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2100">
                <a:solidFill>
                  <a:schemeClr val="dk1"/>
                </a:solidFill>
                <a:latin typeface="Rockwell"/>
                <a:ea typeface="Rockwell"/>
                <a:cs typeface="Rockwell"/>
                <a:sym typeface="Rockwell"/>
              </a:rPr>
              <a:t>Conformity is one form of social influence that occurs when an individual thinks or acts similar to those around them.</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77" name="Google Shape;277;p39"/>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pic>
        <p:nvPicPr>
          <p:cNvPr descr="Image result for conformity" id="278" name="Google Shape;278;p39"/>
          <p:cNvPicPr preferRelativeResize="0"/>
          <p:nvPr/>
        </p:nvPicPr>
        <p:blipFill rotWithShape="1">
          <a:blip r:embed="rId3">
            <a:alphaModFix/>
          </a:blip>
          <a:srcRect b="0" l="0" r="0" t="0"/>
          <a:stretch/>
        </p:blipFill>
        <p:spPr>
          <a:xfrm>
            <a:off x="5696395" y="584810"/>
            <a:ext cx="2761304" cy="2346206"/>
          </a:xfrm>
          <a:prstGeom prst="rect">
            <a:avLst/>
          </a:prstGeom>
          <a:noFill/>
          <a:ln>
            <a:noFill/>
          </a:ln>
        </p:spPr>
      </p:pic>
      <p:sp>
        <p:nvSpPr>
          <p:cNvPr id="279" name="Google Shape;279;p39"/>
          <p:cNvSpPr txBox="1"/>
          <p:nvPr/>
        </p:nvSpPr>
        <p:spPr>
          <a:xfrm>
            <a:off x="686300" y="584810"/>
            <a:ext cx="5010000" cy="2008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100">
                <a:solidFill>
                  <a:schemeClr val="dk1"/>
                </a:solidFill>
                <a:latin typeface="Rockwell"/>
                <a:ea typeface="Rockwell"/>
                <a:cs typeface="Rockwell"/>
                <a:sym typeface="Rockwell"/>
              </a:rPr>
              <a:t>The individual may be aware that they are conforming or this may be an unconscious process whereby they do not realise that their thinking and behaviour has changed because of others influencing them.</a:t>
            </a:r>
            <a:endParaRPr sz="1100"/>
          </a:p>
        </p:txBody>
      </p:sp>
      <p:sp>
        <p:nvSpPr>
          <p:cNvPr id="280" name="Google Shape;280;p39"/>
          <p:cNvSpPr/>
          <p:nvPr/>
        </p:nvSpPr>
        <p:spPr>
          <a:xfrm>
            <a:off x="779642" y="2695811"/>
            <a:ext cx="4576800" cy="1536000"/>
          </a:xfrm>
          <a:prstGeom prst="roundRect">
            <a:avLst>
              <a:gd fmla="val 16667" name="adj"/>
            </a:avLst>
          </a:prstGeom>
          <a:gradFill>
            <a:gsLst>
              <a:gs pos="0">
                <a:srgbClr val="D1D1D1"/>
              </a:gs>
              <a:gs pos="50000">
                <a:srgbClr val="C7C7C7"/>
              </a:gs>
              <a:gs pos="100000">
                <a:srgbClr val="C0C0C0"/>
              </a:gs>
            </a:gsLst>
            <a:lin ang="5400012" scaled="0"/>
          </a:gradFill>
          <a:ln cap="flat" cmpd="sng" w="952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GB" sz="2100">
                <a:solidFill>
                  <a:schemeClr val="dk1"/>
                </a:solidFill>
                <a:latin typeface="Rockwell"/>
                <a:ea typeface="Rockwell"/>
                <a:cs typeface="Rockwell"/>
                <a:sym typeface="Rockwell"/>
              </a:rPr>
              <a:t>Come up with your own example of conformity. </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0"/>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86" name="Google Shape;286;p40"/>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87" name="Google Shape;287;p40"/>
          <p:cNvSpPr/>
          <p:nvPr/>
        </p:nvSpPr>
        <p:spPr>
          <a:xfrm>
            <a:off x="327074" y="327073"/>
            <a:ext cx="8490000" cy="692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4100">
                <a:solidFill>
                  <a:srgbClr val="7030A0"/>
                </a:solidFill>
                <a:latin typeface="Rockwell"/>
                <a:ea typeface="Rockwell"/>
                <a:cs typeface="Rockwell"/>
                <a:sym typeface="Rockwell"/>
              </a:rPr>
              <a:t>Asch’s Study of Conformity</a:t>
            </a:r>
            <a:endParaRPr sz="1100"/>
          </a:p>
        </p:txBody>
      </p:sp>
      <p:sp>
        <p:nvSpPr>
          <p:cNvPr id="288" name="Google Shape;288;p40"/>
          <p:cNvSpPr/>
          <p:nvPr/>
        </p:nvSpPr>
        <p:spPr>
          <a:xfrm>
            <a:off x="327074" y="1100390"/>
            <a:ext cx="8490000" cy="20085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GB" sz="2100">
                <a:solidFill>
                  <a:schemeClr val="dk1"/>
                </a:solidFill>
                <a:latin typeface="Rockwell"/>
                <a:ea typeface="Rockwell"/>
                <a:cs typeface="Rockwell"/>
                <a:sym typeface="Rockwell"/>
              </a:rPr>
              <a:t>You need to be able to:</a:t>
            </a:r>
            <a:endParaRPr sz="1100"/>
          </a:p>
          <a:p>
            <a:pPr indent="0" lvl="0" marL="0" marR="0" rtl="0" algn="ctr">
              <a:spcBef>
                <a:spcPts val="0"/>
              </a:spcBef>
              <a:spcAft>
                <a:spcPts val="0"/>
              </a:spcAft>
              <a:buNone/>
            </a:pPr>
            <a:r>
              <a:t/>
            </a:r>
            <a:endParaRPr sz="2100">
              <a:solidFill>
                <a:schemeClr val="dk1"/>
              </a:solidFill>
              <a:latin typeface="Rockwell"/>
              <a:ea typeface="Rockwell"/>
              <a:cs typeface="Rockwell"/>
              <a:sym typeface="Rockwell"/>
            </a:endParaRPr>
          </a:p>
          <a:p>
            <a:pPr indent="-336550" lvl="0" marL="342900" marR="0" rtl="0" algn="l">
              <a:spcBef>
                <a:spcPts val="0"/>
              </a:spcBef>
              <a:spcAft>
                <a:spcPts val="0"/>
              </a:spcAft>
              <a:buClr>
                <a:schemeClr val="dk1"/>
              </a:buClr>
              <a:buSzPts val="2100"/>
              <a:buFont typeface="Arial"/>
              <a:buChar char="•"/>
            </a:pPr>
            <a:r>
              <a:rPr lang="en-GB" sz="2100">
                <a:solidFill>
                  <a:schemeClr val="dk1"/>
                </a:solidFill>
                <a:latin typeface="Rockwell"/>
                <a:ea typeface="Rockwell"/>
                <a:cs typeface="Rockwell"/>
                <a:sym typeface="Rockwell"/>
              </a:rPr>
              <a:t>Define conformity</a:t>
            </a:r>
            <a:endParaRPr sz="1100"/>
          </a:p>
          <a:p>
            <a:pPr indent="-336550" lvl="0" marL="342900" marR="0" rtl="0" algn="l">
              <a:spcBef>
                <a:spcPts val="0"/>
              </a:spcBef>
              <a:spcAft>
                <a:spcPts val="0"/>
              </a:spcAft>
              <a:buClr>
                <a:schemeClr val="dk1"/>
              </a:buClr>
              <a:buSzPts val="2100"/>
              <a:buFont typeface="Arial"/>
              <a:buChar char="•"/>
            </a:pPr>
            <a:r>
              <a:rPr lang="en-GB" sz="2100">
                <a:solidFill>
                  <a:schemeClr val="dk1"/>
                </a:solidFill>
                <a:latin typeface="Rockwell"/>
                <a:ea typeface="Rockwell"/>
                <a:cs typeface="Rockwell"/>
                <a:sym typeface="Rockwell"/>
              </a:rPr>
              <a:t>Provide an example of conformity</a:t>
            </a:r>
            <a:endParaRPr sz="1100"/>
          </a:p>
          <a:p>
            <a:pPr indent="-336550" lvl="0" marL="342900" marR="0" rtl="0" algn="l">
              <a:spcBef>
                <a:spcPts val="0"/>
              </a:spcBef>
              <a:spcAft>
                <a:spcPts val="0"/>
              </a:spcAft>
              <a:buClr>
                <a:schemeClr val="dk1"/>
              </a:buClr>
              <a:buSzPts val="2100"/>
              <a:buFont typeface="Arial"/>
              <a:buChar char="•"/>
            </a:pPr>
            <a:r>
              <a:rPr lang="en-GB" sz="2100">
                <a:solidFill>
                  <a:schemeClr val="dk1"/>
                </a:solidFill>
                <a:latin typeface="Rockwell"/>
                <a:ea typeface="Rockwell"/>
                <a:cs typeface="Rockwell"/>
                <a:sym typeface="Rockwell"/>
              </a:rPr>
              <a:t>Explain Asch’s study of conformity </a:t>
            </a:r>
            <a:endParaRPr sz="1100"/>
          </a:p>
          <a:p>
            <a:pPr indent="-336550" lvl="0" marL="342900" marR="0" rtl="0" algn="l">
              <a:spcBef>
                <a:spcPts val="0"/>
              </a:spcBef>
              <a:spcAft>
                <a:spcPts val="0"/>
              </a:spcAft>
              <a:buClr>
                <a:schemeClr val="dk1"/>
              </a:buClr>
              <a:buSzPts val="2100"/>
              <a:buFont typeface="Arial"/>
              <a:buChar char="•"/>
            </a:pPr>
            <a:r>
              <a:rPr lang="en-GB" sz="2100">
                <a:solidFill>
                  <a:schemeClr val="dk1"/>
                </a:solidFill>
                <a:latin typeface="Rockwell"/>
                <a:ea typeface="Rockwell"/>
                <a:cs typeface="Rockwell"/>
                <a:sym typeface="Rockwell"/>
              </a:rPr>
              <a:t>Evaluate Asch’s study of conformity </a:t>
            </a:r>
            <a:endParaRPr sz="1100"/>
          </a:p>
        </p:txBody>
      </p:sp>
      <p:pic>
        <p:nvPicPr>
          <p:cNvPr descr="Image result for tick" id="289" name="Google Shape;289;p40"/>
          <p:cNvPicPr preferRelativeResize="0"/>
          <p:nvPr/>
        </p:nvPicPr>
        <p:blipFill rotWithShape="1">
          <a:blip r:embed="rId3">
            <a:alphaModFix/>
          </a:blip>
          <a:srcRect b="0" l="0" r="0" t="0"/>
          <a:stretch/>
        </p:blipFill>
        <p:spPr>
          <a:xfrm>
            <a:off x="3017046" y="1789027"/>
            <a:ext cx="340460" cy="315485"/>
          </a:xfrm>
          <a:prstGeom prst="rect">
            <a:avLst/>
          </a:prstGeom>
          <a:noFill/>
          <a:ln>
            <a:noFill/>
          </a:ln>
        </p:spPr>
      </p:pic>
      <p:pic>
        <p:nvPicPr>
          <p:cNvPr descr="Image result for tick" id="290" name="Google Shape;290;p40"/>
          <p:cNvPicPr preferRelativeResize="0"/>
          <p:nvPr/>
        </p:nvPicPr>
        <p:blipFill rotWithShape="1">
          <a:blip r:embed="rId3">
            <a:alphaModFix/>
          </a:blip>
          <a:srcRect b="0" l="0" r="0" t="0"/>
          <a:stretch/>
        </p:blipFill>
        <p:spPr>
          <a:xfrm>
            <a:off x="4905618" y="2104511"/>
            <a:ext cx="340460" cy="3154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1"/>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96" name="Google Shape;296;p41"/>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297" name="Google Shape;297;p41"/>
          <p:cNvSpPr/>
          <p:nvPr/>
        </p:nvSpPr>
        <p:spPr>
          <a:xfrm>
            <a:off x="3898952" y="327073"/>
            <a:ext cx="4918200" cy="692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4100" cap="none">
                <a:solidFill>
                  <a:srgbClr val="7030A0"/>
                </a:solidFill>
                <a:latin typeface="Rockwell"/>
                <a:ea typeface="Rockwell"/>
                <a:cs typeface="Rockwell"/>
                <a:sym typeface="Rockwell"/>
              </a:rPr>
              <a:t>Asch (1951)</a:t>
            </a:r>
            <a:endParaRPr sz="1100"/>
          </a:p>
        </p:txBody>
      </p:sp>
      <p:pic>
        <p:nvPicPr>
          <p:cNvPr descr="Image result for asch" id="298" name="Google Shape;298;p41"/>
          <p:cNvPicPr preferRelativeResize="0"/>
          <p:nvPr/>
        </p:nvPicPr>
        <p:blipFill rotWithShape="1">
          <a:blip r:embed="rId3">
            <a:alphaModFix/>
          </a:blip>
          <a:srcRect b="0" l="0" r="0" t="0"/>
          <a:stretch/>
        </p:blipFill>
        <p:spPr>
          <a:xfrm>
            <a:off x="327074" y="328201"/>
            <a:ext cx="3571879" cy="4488225"/>
          </a:xfrm>
          <a:prstGeom prst="rect">
            <a:avLst/>
          </a:prstGeom>
          <a:noFill/>
          <a:ln>
            <a:noFill/>
          </a:ln>
        </p:spPr>
      </p:pic>
      <p:sp>
        <p:nvSpPr>
          <p:cNvPr id="299" name="Google Shape;299;p41"/>
          <p:cNvSpPr/>
          <p:nvPr/>
        </p:nvSpPr>
        <p:spPr>
          <a:xfrm>
            <a:off x="3898952" y="1059797"/>
            <a:ext cx="4918200" cy="186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GB" sz="2000">
                <a:solidFill>
                  <a:srgbClr val="222222"/>
                </a:solidFill>
                <a:latin typeface="Rockwell"/>
                <a:ea typeface="Rockwell"/>
                <a:cs typeface="Rockwell"/>
                <a:sym typeface="Rockwell"/>
              </a:rPr>
              <a:t>The Asch conformity experiments were a series of psychological experiments conducted by Solomon Asch during the 1950s.</a:t>
            </a:r>
            <a:r>
              <a:rPr lang="en-GB" sz="2000">
                <a:solidFill>
                  <a:schemeClr val="dk1"/>
                </a:solidFill>
                <a:latin typeface="Rockwell"/>
                <a:ea typeface="Rockwell"/>
                <a:cs typeface="Rockwell"/>
                <a:sym typeface="Rockwell"/>
              </a:rPr>
              <a:t> Using a line judgment task, Asch put a naive participant in a room with seven confederates.</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2"/>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305" name="Google Shape;305;p42"/>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306" name="Google Shape;306;p42"/>
          <p:cNvSpPr/>
          <p:nvPr/>
        </p:nvSpPr>
        <p:spPr>
          <a:xfrm>
            <a:off x="327074" y="327073"/>
            <a:ext cx="8490000" cy="692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4100" cap="none">
                <a:solidFill>
                  <a:srgbClr val="7030A0"/>
                </a:solidFill>
                <a:latin typeface="Rockwell"/>
                <a:ea typeface="Rockwell"/>
                <a:cs typeface="Rockwell"/>
                <a:sym typeface="Rockwell"/>
              </a:rPr>
              <a:t>Asch (1951)</a:t>
            </a:r>
            <a:endParaRPr sz="1100"/>
          </a:p>
        </p:txBody>
      </p:sp>
      <p:pic>
        <p:nvPicPr>
          <p:cNvPr id="307" name="Google Shape;307;p42"/>
          <p:cNvPicPr preferRelativeResize="0"/>
          <p:nvPr/>
        </p:nvPicPr>
        <p:blipFill rotWithShape="1">
          <a:blip r:embed="rId3">
            <a:alphaModFix/>
          </a:blip>
          <a:srcRect b="0" l="0" r="0" t="0"/>
          <a:stretch/>
        </p:blipFill>
        <p:spPr>
          <a:xfrm>
            <a:off x="1499584" y="1189764"/>
            <a:ext cx="6144833" cy="3456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COVERED? </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lnSpc>
                <a:spcPct val="144444"/>
              </a:lnSpc>
              <a:spcBef>
                <a:spcPts val="1500"/>
              </a:spcBef>
              <a:spcAft>
                <a:spcPts val="0"/>
              </a:spcAft>
              <a:buClr>
                <a:schemeClr val="dk1"/>
              </a:buClr>
              <a:buSzPct val="81481"/>
              <a:buFont typeface="Arial"/>
              <a:buNone/>
            </a:pPr>
            <a:r>
              <a:rPr lang="en-GB" sz="1350">
                <a:solidFill>
                  <a:srgbClr val="001D35"/>
                </a:solidFill>
                <a:highlight>
                  <a:srgbClr val="FFFFFF"/>
                </a:highlight>
              </a:rPr>
              <a:t>Core Topics:</a:t>
            </a:r>
            <a:endParaRPr sz="1350">
              <a:solidFill>
                <a:srgbClr val="001D35"/>
              </a:solidFill>
              <a:highlight>
                <a:srgbClr val="FFFFFF"/>
              </a:highlight>
            </a:endParaRPr>
          </a:p>
          <a:p>
            <a:pPr indent="-228600" lvl="0" marL="457200" rtl="0" algn="l">
              <a:lnSpc>
                <a:spcPct val="137500"/>
              </a:lnSpc>
              <a:spcBef>
                <a:spcPts val="800"/>
              </a:spcBef>
              <a:spcAft>
                <a:spcPts val="0"/>
              </a:spcAft>
              <a:buClr>
                <a:srgbClr val="001D35"/>
              </a:buClr>
              <a:buSzPct val="100000"/>
              <a:buNone/>
            </a:pPr>
            <a:r>
              <a:rPr b="1" lang="en-GB" sz="1200">
                <a:solidFill>
                  <a:srgbClr val="001D35"/>
                </a:solidFill>
                <a:highlight>
                  <a:srgbClr val="FFFFFF"/>
                </a:highlight>
              </a:rPr>
              <a:t>Memory:</a:t>
            </a:r>
            <a:br>
              <a:rPr b="1" lang="en-GB" sz="1200">
                <a:solidFill>
                  <a:srgbClr val="001D35"/>
                </a:solidFill>
                <a:highlight>
                  <a:srgbClr val="FFFFFF"/>
                </a:highlight>
              </a:rPr>
            </a:br>
            <a:r>
              <a:rPr lang="en-GB" sz="1200">
                <a:solidFill>
                  <a:srgbClr val="545D7E"/>
                </a:solidFill>
                <a:highlight>
                  <a:srgbClr val="FFFFFF"/>
                </a:highlight>
              </a:rPr>
              <a:t>This section explores how memory works, including different types of memory (short-term, long-term), encoding, storage, and retrieval processes.</a:t>
            </a:r>
            <a:endParaRPr sz="1200">
              <a:solidFill>
                <a:srgbClr val="545D7E"/>
              </a:solidFill>
              <a:highlight>
                <a:srgbClr val="FFFFFF"/>
              </a:highlight>
            </a:endParaRPr>
          </a:p>
          <a:p>
            <a:pPr indent="-228600" lvl="0" marL="457200" rtl="0" algn="l">
              <a:lnSpc>
                <a:spcPct val="137500"/>
              </a:lnSpc>
              <a:spcBef>
                <a:spcPts val="0"/>
              </a:spcBef>
              <a:spcAft>
                <a:spcPts val="0"/>
              </a:spcAft>
              <a:buClr>
                <a:srgbClr val="001D35"/>
              </a:buClr>
              <a:buSzPct val="100000"/>
              <a:buNone/>
            </a:pPr>
            <a:r>
              <a:rPr b="1" lang="en-GB" sz="1200">
                <a:solidFill>
                  <a:srgbClr val="001D35"/>
                </a:solidFill>
                <a:highlight>
                  <a:srgbClr val="FFFFFF"/>
                </a:highlight>
              </a:rPr>
              <a:t>Development:</a:t>
            </a:r>
            <a:br>
              <a:rPr b="1" lang="en-GB" sz="1200">
                <a:solidFill>
                  <a:srgbClr val="001D35"/>
                </a:solidFill>
                <a:highlight>
                  <a:srgbClr val="FFFFFF"/>
                </a:highlight>
              </a:rPr>
            </a:br>
            <a:r>
              <a:rPr lang="en-GB" sz="1200">
                <a:solidFill>
                  <a:srgbClr val="545D7E"/>
                </a:solidFill>
                <a:highlight>
                  <a:srgbClr val="FFFFFF"/>
                </a:highlight>
              </a:rPr>
              <a:t>This area focuses on how humans develop physically, cognitively, and emotionally throughout their lifespan, including childhood, adolescence, and adulthood.</a:t>
            </a:r>
            <a:endParaRPr sz="1200">
              <a:solidFill>
                <a:srgbClr val="545D7E"/>
              </a:solidFill>
              <a:highlight>
                <a:srgbClr val="FFFFFF"/>
              </a:highlight>
            </a:endParaRPr>
          </a:p>
          <a:p>
            <a:pPr indent="-228600" lvl="0" marL="457200" rtl="0" algn="l">
              <a:lnSpc>
                <a:spcPct val="137500"/>
              </a:lnSpc>
              <a:spcBef>
                <a:spcPts val="0"/>
              </a:spcBef>
              <a:spcAft>
                <a:spcPts val="0"/>
              </a:spcAft>
              <a:buClr>
                <a:srgbClr val="001D35"/>
              </a:buClr>
              <a:buSzPct val="100000"/>
              <a:buNone/>
            </a:pPr>
            <a:r>
              <a:rPr b="1" lang="en-GB" sz="1200">
                <a:solidFill>
                  <a:srgbClr val="001D35"/>
                </a:solidFill>
                <a:highlight>
                  <a:srgbClr val="FFFFFF"/>
                </a:highlight>
              </a:rPr>
              <a:t>Psychological Problems:</a:t>
            </a:r>
            <a:br>
              <a:rPr b="1" lang="en-GB" sz="1200">
                <a:solidFill>
                  <a:srgbClr val="001D35"/>
                </a:solidFill>
                <a:highlight>
                  <a:srgbClr val="FFFFFF"/>
                </a:highlight>
              </a:rPr>
            </a:br>
            <a:r>
              <a:rPr lang="en-GB" sz="1200">
                <a:solidFill>
                  <a:srgbClr val="545D7E"/>
                </a:solidFill>
                <a:highlight>
                  <a:srgbClr val="FFFFFF"/>
                </a:highlight>
              </a:rPr>
              <a:t>Students learn about various mental health conditions, their symptoms, and potential causes, as well as different approaches to treatment and therapy.</a:t>
            </a:r>
            <a:endParaRPr sz="1200">
              <a:solidFill>
                <a:srgbClr val="545D7E"/>
              </a:solidFill>
              <a:highlight>
                <a:srgbClr val="FFFFFF"/>
              </a:highlight>
            </a:endParaRPr>
          </a:p>
          <a:p>
            <a:pPr indent="-228600" lvl="0" marL="457200" rtl="0" algn="l">
              <a:lnSpc>
                <a:spcPct val="137500"/>
              </a:lnSpc>
              <a:spcBef>
                <a:spcPts val="0"/>
              </a:spcBef>
              <a:spcAft>
                <a:spcPts val="0"/>
              </a:spcAft>
              <a:buClr>
                <a:srgbClr val="001D35"/>
              </a:buClr>
              <a:buSzPct val="100000"/>
              <a:buNone/>
            </a:pPr>
            <a:r>
              <a:rPr b="1" lang="en-GB" sz="1200">
                <a:solidFill>
                  <a:srgbClr val="001D35"/>
                </a:solidFill>
                <a:highlight>
                  <a:srgbClr val="FFFFFF"/>
                </a:highlight>
              </a:rPr>
              <a:t>Social Influence:</a:t>
            </a:r>
            <a:br>
              <a:rPr b="1" lang="en-GB" sz="1200">
                <a:solidFill>
                  <a:srgbClr val="001D35"/>
                </a:solidFill>
                <a:highlight>
                  <a:srgbClr val="FFFFFF"/>
                </a:highlight>
              </a:rPr>
            </a:br>
            <a:r>
              <a:rPr lang="en-GB" sz="1200">
                <a:solidFill>
                  <a:srgbClr val="545D7E"/>
                </a:solidFill>
                <a:highlight>
                  <a:srgbClr val="FFFFFF"/>
                </a:highlight>
              </a:rPr>
              <a:t>This section examines how individuals are influenced by others, including conformity, obedience, and group dynamics.</a:t>
            </a:r>
            <a:endParaRPr sz="1200">
              <a:solidFill>
                <a:srgbClr val="545D7E"/>
              </a:solidFill>
              <a:highlight>
                <a:srgbClr val="FFFFFF"/>
              </a:highlight>
            </a:endParaRPr>
          </a:p>
          <a:p>
            <a:pPr indent="-228600" lvl="0" marL="457200" rtl="0" algn="l">
              <a:lnSpc>
                <a:spcPct val="137500"/>
              </a:lnSpc>
              <a:spcBef>
                <a:spcPts val="0"/>
              </a:spcBef>
              <a:spcAft>
                <a:spcPts val="0"/>
              </a:spcAft>
              <a:buClr>
                <a:srgbClr val="001D35"/>
              </a:buClr>
              <a:buSzPct val="100000"/>
              <a:buNone/>
            </a:pPr>
            <a:r>
              <a:rPr b="1" lang="en-GB" sz="1200">
                <a:solidFill>
                  <a:srgbClr val="001D35"/>
                </a:solidFill>
                <a:highlight>
                  <a:srgbClr val="FFFFFF"/>
                </a:highlight>
              </a:rPr>
              <a:t>The Brain and Neuropsychology:</a:t>
            </a:r>
            <a:br>
              <a:rPr b="1" lang="en-GB" sz="1200">
                <a:solidFill>
                  <a:srgbClr val="001D35"/>
                </a:solidFill>
                <a:highlight>
                  <a:srgbClr val="FFFFFF"/>
                </a:highlight>
              </a:rPr>
            </a:br>
            <a:r>
              <a:rPr lang="en-GB" sz="1200">
                <a:solidFill>
                  <a:srgbClr val="545D7E"/>
                </a:solidFill>
                <a:highlight>
                  <a:srgbClr val="FFFFFF"/>
                </a:highlight>
              </a:rPr>
              <a:t>This topic explores the structure and function of the brain and how it relates to behavior and cognitive processes. </a:t>
            </a:r>
            <a:endParaRPr sz="1200">
              <a:solidFill>
                <a:srgbClr val="545D7E"/>
              </a:solidFill>
              <a:highlight>
                <a:srgbClr val="FFFFFF"/>
              </a:highlight>
            </a:endParaRPr>
          </a:p>
          <a:p>
            <a:pPr indent="0" lvl="0" marL="0" rtl="0" algn="l">
              <a:spcBef>
                <a:spcPts val="15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p:nvPr/>
        </p:nvSpPr>
        <p:spPr>
          <a:xfrm>
            <a:off x="8816927" y="0"/>
            <a:ext cx="327300" cy="51435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313" name="Google Shape;313;p43"/>
          <p:cNvSpPr/>
          <p:nvPr/>
        </p:nvSpPr>
        <p:spPr>
          <a:xfrm rot="5400000">
            <a:off x="4408277" y="735076"/>
            <a:ext cx="327300" cy="8490000"/>
          </a:xfrm>
          <a:prstGeom prst="rect">
            <a:avLst/>
          </a:prstGeom>
          <a:solidFill>
            <a:srgbClr val="7030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Rockwell"/>
              <a:ea typeface="Rockwell"/>
              <a:cs typeface="Rockwell"/>
              <a:sym typeface="Rockwell"/>
            </a:endParaRPr>
          </a:p>
        </p:txBody>
      </p:sp>
      <p:sp>
        <p:nvSpPr>
          <p:cNvPr id="314" name="Google Shape;314;p43"/>
          <p:cNvSpPr/>
          <p:nvPr/>
        </p:nvSpPr>
        <p:spPr>
          <a:xfrm>
            <a:off x="327074" y="327073"/>
            <a:ext cx="8490000" cy="692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GB" sz="4100" cap="none">
                <a:solidFill>
                  <a:srgbClr val="7030A0"/>
                </a:solidFill>
                <a:latin typeface="Rockwell"/>
                <a:ea typeface="Rockwell"/>
                <a:cs typeface="Rockwell"/>
                <a:sym typeface="Rockwell"/>
              </a:rPr>
              <a:t>Asch (1951)</a:t>
            </a:r>
            <a:endParaRPr sz="1100"/>
          </a:p>
        </p:txBody>
      </p:sp>
      <p:sp>
        <p:nvSpPr>
          <p:cNvPr id="315" name="Google Shape;315;p43"/>
          <p:cNvSpPr/>
          <p:nvPr/>
        </p:nvSpPr>
        <p:spPr>
          <a:xfrm>
            <a:off x="327074" y="1146191"/>
            <a:ext cx="8490000" cy="715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GB" sz="2100">
                <a:solidFill>
                  <a:schemeClr val="dk1"/>
                </a:solidFill>
                <a:latin typeface="Rockwell"/>
                <a:ea typeface="Rockwell"/>
                <a:cs typeface="Rockwell"/>
                <a:sym typeface="Rockwell"/>
              </a:rPr>
              <a:t>Aim: </a:t>
            </a:r>
            <a:r>
              <a:rPr lang="en-GB" sz="2100">
                <a:solidFill>
                  <a:schemeClr val="dk1"/>
                </a:solidFill>
                <a:latin typeface="Rockwell"/>
                <a:ea typeface="Rockwell"/>
                <a:cs typeface="Rockwell"/>
                <a:sym typeface="Rockwell"/>
              </a:rPr>
              <a:t>To investigate if people would conform to the opinions of others and knowingly give an incorrect answer.</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1" name="Google Shape;321;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27" name="Google Shape;327;p4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28" name="Google Shape;328;p45"/>
          <p:cNvPicPr preferRelativeResize="0"/>
          <p:nvPr/>
        </p:nvPicPr>
        <p:blipFill>
          <a:blip r:embed="rId3">
            <a:alphaModFix/>
          </a:blip>
          <a:stretch>
            <a:fillRect/>
          </a:stretch>
        </p:blipFill>
        <p:spPr>
          <a:xfrm>
            <a:off x="0" y="1049065"/>
            <a:ext cx="9144000" cy="30453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0" y="0"/>
            <a:ext cx="8520600" cy="42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3220"/>
              <a:t>Where can it take you?</a:t>
            </a:r>
            <a:endParaRPr sz="3220"/>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7"/>
          <p:cNvPicPr preferRelativeResize="0"/>
          <p:nvPr/>
        </p:nvPicPr>
        <p:blipFill>
          <a:blip r:embed="rId3">
            <a:alphaModFix/>
          </a:blip>
          <a:stretch>
            <a:fillRect/>
          </a:stretch>
        </p:blipFill>
        <p:spPr>
          <a:xfrm>
            <a:off x="1473263" y="963824"/>
            <a:ext cx="6197475" cy="417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168825" y="313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en-GB" sz="2560">
                <a:solidFill>
                  <a:schemeClr val="dk2"/>
                </a:solidFill>
              </a:rPr>
              <a:t>But you won’t learn any of that yet….</a:t>
            </a:r>
            <a:endParaRPr sz="2560">
              <a:solidFill>
                <a:schemeClr val="dk2"/>
              </a:solidFill>
            </a:endParaRPr>
          </a:p>
          <a:p>
            <a:pPr indent="0" lvl="0" marL="0" rtl="0" algn="l">
              <a:spcBef>
                <a:spcPts val="1200"/>
              </a:spcBef>
              <a:spcAft>
                <a:spcPts val="0"/>
              </a:spcAft>
              <a:buSzPts val="990"/>
              <a:buNone/>
            </a:pPr>
            <a:r>
              <a:t/>
            </a:r>
            <a:endParaRPr sz="2920"/>
          </a:p>
        </p:txBody>
      </p:sp>
      <p:pic>
        <p:nvPicPr>
          <p:cNvPr id="86" name="Google Shape;86;p18"/>
          <p:cNvPicPr preferRelativeResize="0"/>
          <p:nvPr/>
        </p:nvPicPr>
        <p:blipFill>
          <a:blip r:embed="rId3">
            <a:alphaModFix/>
          </a:blip>
          <a:stretch>
            <a:fillRect/>
          </a:stretch>
        </p:blipFill>
        <p:spPr>
          <a:xfrm>
            <a:off x="5704039" y="0"/>
            <a:ext cx="3439973"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4321425" y="445025"/>
            <a:ext cx="4510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AQA GCSE PSYCHOLOGY</a:t>
            </a:r>
            <a:endParaRPr/>
          </a:p>
        </p:txBody>
      </p:sp>
      <p:sp>
        <p:nvSpPr>
          <p:cNvPr id="92" name="Google Shape;92;p19"/>
          <p:cNvSpPr txBox="1"/>
          <p:nvPr>
            <p:ph idx="1" type="body"/>
          </p:nvPr>
        </p:nvSpPr>
        <p:spPr>
          <a:xfrm>
            <a:off x="4266475" y="1152475"/>
            <a:ext cx="4566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8" y="0"/>
            <a:ext cx="420708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Maths at a high level</a:t>
            </a:r>
            <a:endParaRPr/>
          </a:p>
        </p:txBody>
      </p:sp>
      <p:sp>
        <p:nvSpPr>
          <p:cNvPr id="99" name="Google Shape;99;p20"/>
          <p:cNvSpPr txBox="1"/>
          <p:nvPr>
            <p:ph idx="1" type="body"/>
          </p:nvPr>
        </p:nvSpPr>
        <p:spPr>
          <a:xfrm>
            <a:off x="311700" y="1152475"/>
            <a:ext cx="8520600" cy="3933000"/>
          </a:xfrm>
          <a:prstGeom prst="rect">
            <a:avLst/>
          </a:prstGeom>
        </p:spPr>
        <p:txBody>
          <a:bodyPr anchorCtr="0" anchor="t" bIns="91425" lIns="91425" spcFirstLastPara="1" rIns="91425" wrap="square" tIns="91425">
            <a:noAutofit/>
          </a:bodyPr>
          <a:lstStyle/>
          <a:p>
            <a:pPr indent="0" lvl="0" marL="0" rtl="0" algn="l">
              <a:lnSpc>
                <a:spcPct val="124444"/>
              </a:lnSpc>
              <a:spcBef>
                <a:spcPts val="1500"/>
              </a:spcBef>
              <a:spcAft>
                <a:spcPts val="0"/>
              </a:spcAft>
              <a:buClr>
                <a:schemeClr val="dk1"/>
              </a:buClr>
              <a:buSzPts val="688"/>
              <a:buFont typeface="Arial"/>
              <a:buNone/>
            </a:pPr>
            <a:r>
              <a:rPr lang="en-GB" sz="1043">
                <a:solidFill>
                  <a:srgbClr val="001D35"/>
                </a:solidFill>
                <a:highlight>
                  <a:srgbClr val="FFFFFF"/>
                </a:highlight>
              </a:rPr>
              <a:t>Specific examples of mathematical skills in AQA GCSE Psychology:</a:t>
            </a:r>
            <a:endParaRPr sz="1043">
              <a:solidFill>
                <a:srgbClr val="001D35"/>
              </a:solidFill>
              <a:highlight>
                <a:srgbClr val="FFFFFF"/>
              </a:highlight>
            </a:endParaRPr>
          </a:p>
          <a:p>
            <a:pPr indent="-228600" lvl="0" marL="190500" marR="63500" rtl="0" algn="l">
              <a:lnSpc>
                <a:spcPct val="117500"/>
              </a:lnSpc>
              <a:spcBef>
                <a:spcPts val="800"/>
              </a:spcBef>
              <a:spcAft>
                <a:spcPts val="0"/>
              </a:spcAft>
              <a:buClr>
                <a:srgbClr val="001D35"/>
              </a:buClr>
              <a:buSzPts val="950"/>
              <a:buNone/>
            </a:pPr>
            <a:r>
              <a:rPr b="1" lang="en-GB" sz="950">
                <a:solidFill>
                  <a:srgbClr val="001D35"/>
                </a:solidFill>
                <a:highlight>
                  <a:srgbClr val="FFFFFF"/>
                </a:highlight>
              </a:rPr>
              <a:t>Percentages:</a:t>
            </a:r>
            <a:br>
              <a:rPr b="1" lang="en-GB" sz="950">
                <a:solidFill>
                  <a:srgbClr val="001D35"/>
                </a:solidFill>
                <a:highlight>
                  <a:srgbClr val="FFFFFF"/>
                </a:highlight>
              </a:rPr>
            </a:br>
            <a:r>
              <a:rPr lang="en-GB" sz="950">
                <a:solidFill>
                  <a:srgbClr val="545D7E"/>
                </a:solidFill>
                <a:highlight>
                  <a:srgbClr val="FFFFFF"/>
                </a:highlight>
              </a:rPr>
              <a:t>Calculating the percentage of participants who chose a specific option in a survey, or the percentage of recall errors in a memory experiment. For example, if 15 out of 82 participants scored below average, the percentage is calculated as (15/82) * 100 = 18.29%.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Mean:</a:t>
            </a:r>
            <a:br>
              <a:rPr b="1" lang="en-GB" sz="950">
                <a:solidFill>
                  <a:srgbClr val="001D35"/>
                </a:solidFill>
                <a:highlight>
                  <a:srgbClr val="FFFFFF"/>
                </a:highlight>
              </a:rPr>
            </a:br>
            <a:r>
              <a:rPr lang="en-GB" sz="950">
                <a:solidFill>
                  <a:srgbClr val="545D7E"/>
                </a:solidFill>
                <a:highlight>
                  <a:srgbClr val="FFFFFF"/>
                </a:highlight>
              </a:rPr>
              <a:t>Calculating the average score in a memory experiment or the average rating of aggression in an observation study.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Ratios, Fractions, and Percentages:</a:t>
            </a:r>
            <a:br>
              <a:rPr b="1" lang="en-GB" sz="950">
                <a:solidFill>
                  <a:srgbClr val="001D35"/>
                </a:solidFill>
                <a:highlight>
                  <a:srgbClr val="FFFFFF"/>
                </a:highlight>
              </a:rPr>
            </a:br>
            <a:r>
              <a:rPr lang="en-GB" sz="950">
                <a:solidFill>
                  <a:srgbClr val="545D7E"/>
                </a:solidFill>
                <a:highlight>
                  <a:srgbClr val="FFFFFF"/>
                </a:highlight>
              </a:rPr>
              <a:t>Using these to analyze data from observations or experiments, such as calculating the proportion of participants exhibiting a particular behavior.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Graphs and Charts:</a:t>
            </a:r>
            <a:br>
              <a:rPr b="1" lang="en-GB" sz="950">
                <a:solidFill>
                  <a:srgbClr val="001D35"/>
                </a:solidFill>
                <a:highlight>
                  <a:srgbClr val="FFFFFF"/>
                </a:highlight>
              </a:rPr>
            </a:br>
            <a:r>
              <a:rPr lang="en-GB" sz="950">
                <a:solidFill>
                  <a:srgbClr val="545D7E"/>
                </a:solidFill>
                <a:highlight>
                  <a:srgbClr val="FFFFFF"/>
                </a:highlight>
              </a:rPr>
              <a:t>Constructing and interpreting bar charts, histograms, and scatter diagrams to represent data visually. For example, sketching a scatter diagram to show the correlation between two variables.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Standard Deviation and Range:</a:t>
            </a:r>
            <a:br>
              <a:rPr b="1" lang="en-GB" sz="950">
                <a:solidFill>
                  <a:srgbClr val="001D35"/>
                </a:solidFill>
                <a:highlight>
                  <a:srgbClr val="FFFFFF"/>
                </a:highlight>
              </a:rPr>
            </a:br>
            <a:r>
              <a:rPr lang="en-GB" sz="950">
                <a:solidFill>
                  <a:srgbClr val="545D7E"/>
                </a:solidFill>
                <a:highlight>
                  <a:srgbClr val="FFFFFF"/>
                </a:highlight>
              </a:rPr>
              <a:t>Understanding these measures of dispersion to describe the spread of data in a set of scores.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Significant Figures:</a:t>
            </a:r>
            <a:br>
              <a:rPr b="1" lang="en-GB" sz="950">
                <a:solidFill>
                  <a:srgbClr val="001D35"/>
                </a:solidFill>
                <a:highlight>
                  <a:srgbClr val="FFFFFF"/>
                </a:highlight>
              </a:rPr>
            </a:br>
            <a:r>
              <a:rPr lang="en-GB" sz="950">
                <a:solidFill>
                  <a:srgbClr val="545D7E"/>
                </a:solidFill>
                <a:highlight>
                  <a:srgbClr val="FFFFFF"/>
                </a:highlight>
              </a:rPr>
              <a:t>Expressing numerical data, like correlation coefficients, to an appropriate number of significant figures.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Probability:</a:t>
            </a:r>
            <a:br>
              <a:rPr b="1" lang="en-GB" sz="950">
                <a:solidFill>
                  <a:srgbClr val="001D35"/>
                </a:solidFill>
                <a:highlight>
                  <a:srgbClr val="FFFFFF"/>
                </a:highlight>
              </a:rPr>
            </a:br>
            <a:r>
              <a:rPr lang="en-GB" sz="950">
                <a:solidFill>
                  <a:srgbClr val="545D7E"/>
                </a:solidFill>
                <a:highlight>
                  <a:srgbClr val="FFFFFF"/>
                </a:highlight>
              </a:rPr>
              <a:t>Understanding basic probability concepts to interpret statistical significance levels (e.g., p &lt; 0.05).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Converting Data:</a:t>
            </a:r>
            <a:br>
              <a:rPr b="1" lang="en-GB" sz="950">
                <a:solidFill>
                  <a:srgbClr val="001D35"/>
                </a:solidFill>
                <a:highlight>
                  <a:srgbClr val="FFFFFF"/>
                </a:highlight>
              </a:rPr>
            </a:br>
            <a:r>
              <a:rPr lang="en-GB" sz="950">
                <a:solidFill>
                  <a:srgbClr val="545D7E"/>
                </a:solidFill>
                <a:highlight>
                  <a:srgbClr val="FFFFFF"/>
                </a:highlight>
              </a:rPr>
              <a:t>Converting between decimal and standard form, potentially for use in graphs or calculations. </a:t>
            </a:r>
            <a:endParaRPr sz="950">
              <a:solidFill>
                <a:srgbClr val="545D7E"/>
              </a:solidFill>
              <a:highlight>
                <a:srgbClr val="FFFFFF"/>
              </a:highlight>
            </a:endParaRPr>
          </a:p>
          <a:p>
            <a:pPr indent="-228600" lvl="0" marL="190500" marR="63500" rtl="0" algn="l">
              <a:lnSpc>
                <a:spcPct val="117500"/>
              </a:lnSpc>
              <a:spcBef>
                <a:spcPts val="0"/>
              </a:spcBef>
              <a:spcAft>
                <a:spcPts val="0"/>
              </a:spcAft>
              <a:buClr>
                <a:srgbClr val="001D35"/>
              </a:buClr>
              <a:buSzPts val="950"/>
              <a:buNone/>
            </a:pPr>
            <a:r>
              <a:rPr b="1" lang="en-GB" sz="950">
                <a:solidFill>
                  <a:srgbClr val="001D35"/>
                </a:solidFill>
                <a:highlight>
                  <a:srgbClr val="FFFFFF"/>
                </a:highlight>
              </a:rPr>
              <a:t>Interpreting Inferential Test Outcomes:</a:t>
            </a:r>
            <a:br>
              <a:rPr b="1" lang="en-GB" sz="950">
                <a:solidFill>
                  <a:srgbClr val="001D35"/>
                </a:solidFill>
                <a:highlight>
                  <a:srgbClr val="FFFFFF"/>
                </a:highlight>
              </a:rPr>
            </a:br>
            <a:r>
              <a:rPr lang="en-GB" sz="950">
                <a:solidFill>
                  <a:srgbClr val="545D7E"/>
                </a:solidFill>
                <a:highlight>
                  <a:srgbClr val="FFFFFF"/>
                </a:highlight>
              </a:rPr>
              <a:t>Understanding and using symbols like =, &lt;, &gt;, and the significance levels (e.g., p &lt; 0.05). </a:t>
            </a:r>
            <a:endParaRPr sz="950">
              <a:solidFill>
                <a:srgbClr val="545D7E"/>
              </a:solidFill>
              <a:highlight>
                <a:srgbClr val="FFFFFF"/>
              </a:highlight>
            </a:endParaRPr>
          </a:p>
          <a:p>
            <a:pPr indent="0" lvl="0" marL="0" rtl="0" algn="l">
              <a:lnSpc>
                <a:spcPct val="95000"/>
              </a:lnSpc>
              <a:spcBef>
                <a:spcPts val="2100"/>
              </a:spcBef>
              <a:spcAft>
                <a:spcPts val="1200"/>
              </a:spcAft>
              <a:buSzPts val="688"/>
              <a:buNone/>
            </a:pPr>
            <a:r>
              <a:t/>
            </a:r>
            <a:endParaRPr sz="132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21"/>
          <p:cNvPicPr preferRelativeResize="0"/>
          <p:nvPr/>
        </p:nvPicPr>
        <p:blipFill>
          <a:blip r:embed="rId3">
            <a:alphaModFix/>
          </a:blip>
          <a:stretch>
            <a:fillRect/>
          </a:stretch>
        </p:blipFill>
        <p:spPr>
          <a:xfrm>
            <a:off x="1267109" y="0"/>
            <a:ext cx="660978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2"/>
          <p:cNvPicPr preferRelativeResize="0"/>
          <p:nvPr/>
        </p:nvPicPr>
        <p:blipFill>
          <a:blip r:embed="rId3">
            <a:alphaModFix/>
          </a:blip>
          <a:stretch>
            <a:fillRect/>
          </a:stretch>
        </p:blipFill>
        <p:spPr>
          <a:xfrm>
            <a:off x="342900" y="323850"/>
            <a:ext cx="8458200" cy="4495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