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E5A878-1C17-994E-A03B-796C0D62A8B2}"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374263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5A878-1C17-994E-A03B-796C0D62A8B2}"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3593508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5A878-1C17-994E-A03B-796C0D62A8B2}"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423719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5A878-1C17-994E-A03B-796C0D62A8B2}"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82991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E5A878-1C17-994E-A03B-796C0D62A8B2}"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263197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E5A878-1C17-994E-A03B-796C0D62A8B2}"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217799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90"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E5A878-1C17-994E-A03B-796C0D62A8B2}" type="datetimeFigureOut">
              <a:rPr lang="en-GB" smtClean="0"/>
              <a:t>16/07/2025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249699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E5A878-1C17-994E-A03B-796C0D62A8B2}" type="datetimeFigureOut">
              <a:rPr lang="en-GB" smtClean="0"/>
              <a:t>16/07/2025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34122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5A878-1C17-994E-A03B-796C0D62A8B2}" type="datetimeFigureOut">
              <a:rPr lang="en-GB" smtClean="0"/>
              <a:t>16/07/2025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203994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E5A878-1C17-994E-A03B-796C0D62A8B2}"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98748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E5A878-1C17-994E-A03B-796C0D62A8B2}"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760633-322E-2A44-AA1F-C209106482A9}" type="slidenum">
              <a:rPr lang="en-GB" smtClean="0"/>
              <a:t>‹#›</a:t>
            </a:fld>
            <a:endParaRPr lang="en-GB"/>
          </a:p>
        </p:txBody>
      </p:sp>
    </p:spTree>
    <p:extLst>
      <p:ext uri="{BB962C8B-B14F-4D97-AF65-F5344CB8AC3E}">
        <p14:creationId xmlns:p14="http://schemas.microsoft.com/office/powerpoint/2010/main" val="353431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5A878-1C17-994E-A03B-796C0D62A8B2}" type="datetimeFigureOut">
              <a:rPr lang="en-GB" smtClean="0"/>
              <a:t>16/07/2025</a:t>
            </a:fld>
            <a:endParaRPr lang="en-GB"/>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60633-322E-2A44-AA1F-C209106482A9}" type="slidenum">
              <a:rPr lang="en-GB" smtClean="0"/>
              <a:t>‹#›</a:t>
            </a:fld>
            <a:endParaRPr lang="en-GB"/>
          </a:p>
        </p:txBody>
      </p:sp>
    </p:spTree>
    <p:extLst>
      <p:ext uri="{BB962C8B-B14F-4D97-AF65-F5344CB8AC3E}">
        <p14:creationId xmlns:p14="http://schemas.microsoft.com/office/powerpoint/2010/main" val="1522509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300" y="66933"/>
            <a:ext cx="9664700" cy="369332"/>
          </a:xfrm>
          <a:prstGeom prst="rect">
            <a:avLst/>
          </a:prstGeom>
          <a:solidFill>
            <a:schemeClr val="bg1"/>
          </a:solidFill>
          <a:ln w="38100">
            <a:solidFill>
              <a:srgbClr val="9437FF"/>
            </a:solidFill>
          </a:ln>
          <a:effectLst>
            <a:outerShdw blurRad="50800" dist="76200" dir="2700000" algn="tl" rotWithShape="0">
              <a:prstClr val="black">
                <a:alpha val="40000"/>
              </a:prstClr>
            </a:outerShdw>
          </a:effectLst>
        </p:spPr>
        <p:txBody>
          <a:bodyPr wrap="square" rtlCol="0">
            <a:spAutoFit/>
          </a:bodyPr>
          <a:lstStyle/>
          <a:p>
            <a:r>
              <a:rPr lang="en-GB" dirty="0">
                <a:solidFill>
                  <a:prstClr val="black"/>
                </a:solidFill>
                <a:latin typeface="Tw Cen MT" panose="020B0602020104020603"/>
              </a:rPr>
              <a:t>English </a:t>
            </a:r>
            <a:r>
              <a:rPr lang="en-GB">
                <a:solidFill>
                  <a:prstClr val="black"/>
                </a:solidFill>
                <a:latin typeface="Tw Cen MT" panose="020B0602020104020603"/>
              </a:rPr>
              <a:t>Literature Paper </a:t>
            </a:r>
            <a:r>
              <a:rPr lang="en-GB" dirty="0">
                <a:solidFill>
                  <a:prstClr val="black"/>
                </a:solidFill>
                <a:latin typeface="Tw Cen MT" panose="020B0602020104020603"/>
              </a:rPr>
              <a:t>1</a:t>
            </a:r>
            <a:r>
              <a:rPr lang="en-GB">
                <a:solidFill>
                  <a:prstClr val="black"/>
                </a:solidFill>
                <a:latin typeface="Tw Cen MT" panose="020B0602020104020603"/>
              </a:rPr>
              <a:t>	64 </a:t>
            </a:r>
            <a:r>
              <a:rPr lang="en-GB" dirty="0">
                <a:solidFill>
                  <a:prstClr val="black"/>
                </a:solidFill>
                <a:latin typeface="Tw Cen MT" panose="020B0602020104020603"/>
              </a:rPr>
              <a:t>marks		40% of Literature GCSE</a:t>
            </a:r>
            <a:r>
              <a:rPr lang="en-GB">
                <a:solidFill>
                  <a:prstClr val="black"/>
                </a:solidFill>
                <a:latin typeface="Tw Cen MT" panose="020B0602020104020603"/>
              </a:rPr>
              <a:t>	1 hour 45 mins</a:t>
            </a:r>
            <a:endParaRPr lang="en-GB" dirty="0">
              <a:solidFill>
                <a:prstClr val="black"/>
              </a:solidFill>
              <a:latin typeface="Tw Cen MT" panose="020B0602020104020603"/>
            </a:endParaRPr>
          </a:p>
        </p:txBody>
      </p:sp>
      <p:sp>
        <p:nvSpPr>
          <p:cNvPr id="3" name="TextBox 2"/>
          <p:cNvSpPr txBox="1"/>
          <p:nvPr/>
        </p:nvSpPr>
        <p:spPr>
          <a:xfrm>
            <a:off x="1257300" y="514866"/>
            <a:ext cx="5067300" cy="496332"/>
          </a:xfrm>
          <a:prstGeom prst="rect">
            <a:avLst/>
          </a:prstGeom>
          <a:solidFill>
            <a:schemeClr val="bg1"/>
          </a:solidFill>
          <a:ln w="38100">
            <a:solidFill>
              <a:schemeClr val="tx1">
                <a:lumMod val="50000"/>
                <a:lumOff val="50000"/>
              </a:schemeClr>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prstClr val="black"/>
                </a:solidFill>
                <a:latin typeface="Tw Cen MT" panose="020B0602020104020603"/>
              </a:rPr>
              <a:t>Section A: Shakespeare</a:t>
            </a:r>
            <a:r>
              <a:rPr lang="en-GB" sz="1200" dirty="0">
                <a:solidFill>
                  <a:prstClr val="black"/>
                </a:solidFill>
                <a:latin typeface="Tw Cen MT" panose="020B0602020104020603"/>
              </a:rPr>
              <a:t>	</a:t>
            </a:r>
            <a:r>
              <a:rPr lang="en-GB" sz="1200" b="1" dirty="0">
                <a:solidFill>
                  <a:srgbClr val="AC38FF"/>
                </a:solidFill>
                <a:latin typeface="Tw Cen MT" panose="020B0602020104020603"/>
              </a:rPr>
              <a:t>34 marks</a:t>
            </a:r>
            <a:r>
              <a:rPr lang="en-GB" sz="1200" b="1" dirty="0">
                <a:solidFill>
                  <a:prstClr val="black"/>
                </a:solidFill>
                <a:latin typeface="Tw Cen MT" panose="020B0602020104020603"/>
              </a:rPr>
              <a:t>	</a:t>
            </a:r>
            <a:r>
              <a:rPr lang="en-GB" sz="1200" b="1" dirty="0">
                <a:solidFill>
                  <a:srgbClr val="BF6AAD"/>
                </a:solidFill>
                <a:latin typeface="Tw Cen MT" panose="020B0602020104020603"/>
              </a:rPr>
              <a:t>50 minutes + 5 mins </a:t>
            </a:r>
            <a:r>
              <a:rPr lang="en-GB" sz="1200" b="1" dirty="0" err="1">
                <a:solidFill>
                  <a:srgbClr val="BF6AAD"/>
                </a:solidFill>
                <a:latin typeface="Tw Cen MT" panose="020B0602020104020603"/>
              </a:rPr>
              <a:t>SPaG</a:t>
            </a:r>
            <a:r>
              <a:rPr lang="en-GB" sz="1200" b="1" dirty="0">
                <a:solidFill>
                  <a:srgbClr val="BF6AAD"/>
                </a:solidFill>
                <a:latin typeface="Tw Cen MT" panose="020B0602020104020603"/>
              </a:rPr>
              <a:t> check</a:t>
            </a:r>
          </a:p>
        </p:txBody>
      </p:sp>
      <p:sp>
        <p:nvSpPr>
          <p:cNvPr id="4" name="TextBox 3"/>
          <p:cNvSpPr txBox="1"/>
          <p:nvPr/>
        </p:nvSpPr>
        <p:spPr>
          <a:xfrm>
            <a:off x="6489700" y="514866"/>
            <a:ext cx="4432300" cy="496332"/>
          </a:xfrm>
          <a:prstGeom prst="rect">
            <a:avLst/>
          </a:prstGeom>
          <a:solidFill>
            <a:schemeClr val="bg1"/>
          </a:solidFill>
          <a:ln w="38100">
            <a:solidFill>
              <a:schemeClr val="tx1">
                <a:lumMod val="50000"/>
                <a:lumOff val="50000"/>
              </a:schemeClr>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prstClr val="black"/>
                </a:solidFill>
                <a:latin typeface="Tw Cen MT" panose="020B0602020104020603"/>
              </a:rPr>
              <a:t>Section B: 19</a:t>
            </a:r>
            <a:r>
              <a:rPr lang="en-GB" sz="1200" b="1" baseline="30000" dirty="0">
                <a:solidFill>
                  <a:prstClr val="black"/>
                </a:solidFill>
                <a:latin typeface="Tw Cen MT" panose="020B0602020104020603"/>
              </a:rPr>
              <a:t>th</a:t>
            </a:r>
            <a:r>
              <a:rPr lang="en-GB" sz="1200" b="1" dirty="0">
                <a:solidFill>
                  <a:prstClr val="black"/>
                </a:solidFill>
                <a:latin typeface="Tw Cen MT" panose="020B0602020104020603"/>
              </a:rPr>
              <a:t> Century novel	         </a:t>
            </a:r>
            <a:r>
              <a:rPr lang="en-GB" sz="1200" b="1" dirty="0">
                <a:solidFill>
                  <a:srgbClr val="AC38FF"/>
                </a:solidFill>
                <a:latin typeface="Tw Cen MT" panose="020B0602020104020603"/>
              </a:rPr>
              <a:t>30 marks  </a:t>
            </a:r>
            <a:r>
              <a:rPr lang="en-GB" sz="1200" b="1" dirty="0">
                <a:solidFill>
                  <a:srgbClr val="942093"/>
                </a:solidFill>
                <a:latin typeface="Tw Cen MT" panose="020B0602020104020603"/>
              </a:rPr>
              <a:t>       </a:t>
            </a:r>
            <a:r>
              <a:rPr lang="en-GB" sz="1200" b="1" dirty="0">
                <a:solidFill>
                  <a:srgbClr val="BF6AAD"/>
                </a:solidFill>
                <a:latin typeface="Tw Cen MT" panose="020B0602020104020603"/>
              </a:rPr>
              <a:t>50 mins</a:t>
            </a:r>
          </a:p>
        </p:txBody>
      </p:sp>
      <p:sp>
        <p:nvSpPr>
          <p:cNvPr id="5" name="TextBox 4"/>
          <p:cNvSpPr txBox="1"/>
          <p:nvPr/>
        </p:nvSpPr>
        <p:spPr>
          <a:xfrm>
            <a:off x="1257300" y="1093232"/>
            <a:ext cx="5067300" cy="2399268"/>
          </a:xfrm>
          <a:prstGeom prst="rect">
            <a:avLst/>
          </a:prstGeom>
          <a:solidFill>
            <a:schemeClr val="bg1"/>
          </a:solidFill>
          <a:ln w="38100">
            <a:solidFill>
              <a:srgbClr val="9437FF"/>
            </a:solidFill>
          </a:ln>
          <a:effectLst>
            <a:outerShdw blurRad="50800" dist="76200" dir="2700000" algn="tl" rotWithShape="0">
              <a:prstClr val="black">
                <a:alpha val="40000"/>
              </a:prstClr>
            </a:outerShdw>
          </a:effectLst>
        </p:spPr>
        <p:txBody>
          <a:bodyPr wrap="square" rtlCol="0">
            <a:noAutofit/>
          </a:bodyPr>
          <a:lstStyle/>
          <a:p>
            <a:r>
              <a:rPr lang="en-GB" sz="1200" b="1" dirty="0">
                <a:solidFill>
                  <a:prstClr val="black"/>
                </a:solidFill>
                <a:latin typeface="Tw Cen MT" panose="020B0602020104020603"/>
              </a:rPr>
              <a:t>You will answer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essay question on </a:t>
            </a:r>
            <a:r>
              <a:rPr lang="en-GB" sz="1200" b="1" i="1" dirty="0">
                <a:solidFill>
                  <a:prstClr val="black"/>
                </a:solidFill>
                <a:latin typeface="Tw Cen MT" panose="020B0602020104020603"/>
              </a:rPr>
              <a:t>Macbeth:</a:t>
            </a:r>
          </a:p>
          <a:p>
            <a:pPr marL="228600" indent="-228600">
              <a:buFont typeface="+mj-lt"/>
              <a:buAutoNum type="arabicPeriod"/>
            </a:pPr>
            <a:r>
              <a:rPr lang="en-GB" sz="1200" dirty="0">
                <a:solidFill>
                  <a:prstClr val="black"/>
                </a:solidFill>
                <a:latin typeface="Tw Cen MT" panose="020B0602020104020603"/>
              </a:rPr>
              <a:t>First you will need to write about a given </a:t>
            </a:r>
            <a:r>
              <a:rPr lang="en-GB" sz="1200" b="1" dirty="0">
                <a:solidFill>
                  <a:prstClr val="black"/>
                </a:solidFill>
                <a:latin typeface="Tw Cen MT" panose="020B0602020104020603"/>
              </a:rPr>
              <a:t>extract from the play.</a:t>
            </a:r>
            <a:r>
              <a:rPr lang="en-GB" sz="1200" dirty="0">
                <a:solidFill>
                  <a:prstClr val="black"/>
                </a:solidFill>
                <a:latin typeface="Tw Cen MT" panose="020B0602020104020603"/>
              </a:rPr>
              <a:t> You must focus on a detailed analysis of Shakespeare’s choice of language and the techniques he uses. </a:t>
            </a:r>
            <a:r>
              <a:rPr lang="en-GB" sz="1200" b="1" dirty="0">
                <a:solidFill>
                  <a:prstClr val="black"/>
                </a:solidFill>
                <a:latin typeface="Tw Cen MT" panose="020B0602020104020603"/>
              </a:rPr>
              <a:t> </a:t>
            </a:r>
            <a:r>
              <a:rPr lang="en-GB" sz="1200" dirty="0">
                <a:solidFill>
                  <a:prstClr val="black"/>
                </a:solidFill>
                <a:latin typeface="Tw Cen MT" panose="020B0602020104020603"/>
              </a:rPr>
              <a:t>You </a:t>
            </a:r>
            <a:r>
              <a:rPr lang="en-GB" sz="1200" b="1" dirty="0">
                <a:solidFill>
                  <a:prstClr val="black"/>
                </a:solidFill>
                <a:latin typeface="Tw Cen MT" panose="020B0602020104020603"/>
              </a:rPr>
              <a:t>must</a:t>
            </a:r>
            <a:r>
              <a:rPr lang="en-GB" sz="1200" dirty="0">
                <a:solidFill>
                  <a:prstClr val="black"/>
                </a:solidFill>
                <a:latin typeface="Tw Cen MT" panose="020B0602020104020603"/>
              </a:rPr>
              <a:t> use </a:t>
            </a:r>
            <a:r>
              <a:rPr lang="en-GB" sz="1200" b="1" dirty="0">
                <a:solidFill>
                  <a:prstClr val="black"/>
                </a:solidFill>
                <a:latin typeface="Tw Cen MT" panose="020B0602020104020603"/>
              </a:rPr>
              <a:t>quotations </a:t>
            </a:r>
            <a:r>
              <a:rPr lang="en-GB" sz="1200" dirty="0">
                <a:solidFill>
                  <a:prstClr val="black"/>
                </a:solidFill>
                <a:latin typeface="Tw Cen MT" panose="020B0602020104020603"/>
              </a:rPr>
              <a:t>to support your response. Try to make links to the </a:t>
            </a:r>
            <a:r>
              <a:rPr lang="en-GB" sz="1200" b="1" dirty="0">
                <a:solidFill>
                  <a:prstClr val="black"/>
                </a:solidFill>
                <a:latin typeface="Tw Cen MT" panose="020B0602020104020603"/>
              </a:rPr>
              <a:t>wider context </a:t>
            </a:r>
            <a:r>
              <a:rPr lang="en-GB" sz="1200" dirty="0">
                <a:solidFill>
                  <a:prstClr val="black"/>
                </a:solidFill>
                <a:latin typeface="Tw Cen MT" panose="020B0602020104020603"/>
              </a:rPr>
              <a:t>in your response.</a:t>
            </a:r>
          </a:p>
          <a:p>
            <a:pPr marL="228600" indent="-228600">
              <a:buFont typeface="+mj-lt"/>
              <a:buAutoNum type="arabicPeriod"/>
            </a:pPr>
            <a:r>
              <a:rPr lang="en-GB" sz="1200" dirty="0">
                <a:solidFill>
                  <a:prstClr val="black"/>
                </a:solidFill>
                <a:latin typeface="Tw Cen MT" panose="020B0602020104020603"/>
              </a:rPr>
              <a:t>Secondly, you will need to refer to </a:t>
            </a:r>
            <a:r>
              <a:rPr lang="en-GB" sz="1200" b="1" dirty="0">
                <a:solidFill>
                  <a:prstClr val="black"/>
                </a:solidFill>
                <a:latin typeface="Tw Cen MT" panose="020B0602020104020603"/>
              </a:rPr>
              <a:t>the wider play as a whole</a:t>
            </a:r>
            <a:r>
              <a:rPr lang="en-GB" sz="1200" dirty="0">
                <a:solidFill>
                  <a:prstClr val="black"/>
                </a:solidFill>
                <a:latin typeface="Tw Cen MT" panose="020B0602020104020603"/>
              </a:rPr>
              <a:t>. You must </a:t>
            </a:r>
            <a:r>
              <a:rPr lang="en-GB" sz="1200" b="1" dirty="0">
                <a:solidFill>
                  <a:prstClr val="black"/>
                </a:solidFill>
                <a:latin typeface="Tw Cen MT" panose="020B0602020104020603"/>
              </a:rPr>
              <a:t>select key moments</a:t>
            </a:r>
            <a:r>
              <a:rPr lang="en-GB" sz="1200" dirty="0">
                <a:solidFill>
                  <a:prstClr val="black"/>
                </a:solidFill>
                <a:latin typeface="Tw Cen MT" panose="020B0602020104020603"/>
              </a:rPr>
              <a:t> and </a:t>
            </a:r>
            <a:r>
              <a:rPr lang="en-GB" sz="1200" b="1" dirty="0">
                <a:solidFill>
                  <a:prstClr val="black"/>
                </a:solidFill>
                <a:latin typeface="Tw Cen MT" panose="020B0602020104020603"/>
              </a:rPr>
              <a:t>analyse them in detail.</a:t>
            </a:r>
          </a:p>
          <a:p>
            <a:pPr marL="228600" indent="-228600">
              <a:buFont typeface="+mj-lt"/>
              <a:buAutoNum type="arabicPeriod"/>
            </a:pPr>
            <a:endParaRPr lang="en-GB" sz="1200" b="1" dirty="0">
              <a:solidFill>
                <a:prstClr val="black"/>
              </a:solidFill>
              <a:latin typeface="Tw Cen MT" panose="020B0602020104020603"/>
            </a:endParaRPr>
          </a:p>
          <a:p>
            <a:r>
              <a:rPr lang="en-GB" sz="1200" dirty="0">
                <a:solidFill>
                  <a:prstClr val="black"/>
                </a:solidFill>
                <a:latin typeface="Tw Cen MT" panose="020B0602020104020603"/>
              </a:rPr>
              <a:t>You will</a:t>
            </a:r>
            <a:r>
              <a:rPr lang="en-GB" sz="1200" b="1" dirty="0">
                <a:solidFill>
                  <a:prstClr val="black"/>
                </a:solidFill>
                <a:latin typeface="Tw Cen MT" panose="020B0602020104020603"/>
              </a:rPr>
              <a:t> </a:t>
            </a:r>
            <a:r>
              <a:rPr lang="en-GB" sz="1200" dirty="0">
                <a:solidFill>
                  <a:prstClr val="black"/>
                </a:solidFill>
                <a:latin typeface="Tw Cen MT" panose="020B0602020104020603"/>
              </a:rPr>
              <a:t>be assessed for </a:t>
            </a:r>
            <a:r>
              <a:rPr lang="en-GB" sz="1200" b="1" u="sng" dirty="0">
                <a:solidFill>
                  <a:prstClr val="black"/>
                </a:solidFill>
                <a:latin typeface="Tw Cen MT" panose="020B0602020104020603"/>
              </a:rPr>
              <a:t>spelling, punctuation and grammar</a:t>
            </a:r>
            <a:r>
              <a:rPr lang="en-GB" sz="1200" b="1" dirty="0">
                <a:solidFill>
                  <a:prstClr val="black"/>
                </a:solidFill>
                <a:latin typeface="Tw Cen MT" panose="020B0602020104020603"/>
              </a:rPr>
              <a:t> </a:t>
            </a:r>
            <a:r>
              <a:rPr lang="en-GB" sz="1200" dirty="0">
                <a:solidFill>
                  <a:prstClr val="black"/>
                </a:solidFill>
                <a:latin typeface="Tw Cen MT" panose="020B0602020104020603"/>
              </a:rPr>
              <a:t>in this section only.</a:t>
            </a:r>
          </a:p>
          <a:p>
            <a:endParaRPr lang="en-GB" sz="1200" dirty="0">
              <a:solidFill>
                <a:prstClr val="black"/>
              </a:solidFill>
              <a:latin typeface="Tw Cen MT" panose="020B0602020104020603"/>
            </a:endParaRPr>
          </a:p>
          <a:p>
            <a:r>
              <a:rPr lang="en-GB" sz="1200" i="1" dirty="0">
                <a:solidFill>
                  <a:prstClr val="black"/>
                </a:solidFill>
                <a:latin typeface="Tw Cen MT" panose="020B0602020104020603"/>
              </a:rPr>
              <a:t>You may be asked to write about: character, theme, imagery, language and/or structure, so will need to have knowledge and understanding of them all. </a:t>
            </a:r>
          </a:p>
        </p:txBody>
      </p:sp>
      <p:sp>
        <p:nvSpPr>
          <p:cNvPr id="8" name="TextBox 7"/>
          <p:cNvSpPr txBox="1"/>
          <p:nvPr/>
        </p:nvSpPr>
        <p:spPr>
          <a:xfrm>
            <a:off x="6489700" y="1093232"/>
            <a:ext cx="4432300" cy="2399268"/>
          </a:xfrm>
          <a:prstGeom prst="rect">
            <a:avLst/>
          </a:prstGeom>
          <a:solidFill>
            <a:schemeClr val="bg1"/>
          </a:solidFill>
          <a:ln w="38100">
            <a:solidFill>
              <a:srgbClr val="9437FF"/>
            </a:solidFill>
          </a:ln>
          <a:effectLst>
            <a:outerShdw blurRad="50800" dist="76200" dir="2700000" algn="tl" rotWithShape="0">
              <a:prstClr val="black">
                <a:alpha val="40000"/>
              </a:prstClr>
            </a:outerShdw>
          </a:effectLst>
        </p:spPr>
        <p:txBody>
          <a:bodyPr wrap="square" rtlCol="0">
            <a:noAutofit/>
          </a:bodyPr>
          <a:lstStyle/>
          <a:p>
            <a:r>
              <a:rPr lang="en-GB" sz="1200" b="1" dirty="0">
                <a:solidFill>
                  <a:prstClr val="black"/>
                </a:solidFill>
                <a:latin typeface="Tw Cen MT" panose="020B0602020104020603"/>
              </a:rPr>
              <a:t>You will answer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essay question on </a:t>
            </a:r>
            <a:r>
              <a:rPr lang="en-GB" sz="1200" b="1" i="1" dirty="0">
                <a:solidFill>
                  <a:prstClr val="black"/>
                </a:solidFill>
                <a:latin typeface="Tw Cen MT" panose="020B0602020104020603"/>
              </a:rPr>
              <a:t>A Christmas Carol:</a:t>
            </a:r>
          </a:p>
          <a:p>
            <a:pPr marL="171450" indent="-171450">
              <a:buFont typeface="Arial" charset="0"/>
              <a:buChar char="•"/>
            </a:pPr>
            <a:r>
              <a:rPr lang="en-GB" sz="1200" dirty="0">
                <a:solidFill>
                  <a:prstClr val="black"/>
                </a:solidFill>
                <a:latin typeface="Tw Cen MT" panose="020B0602020104020603"/>
              </a:rPr>
              <a:t>You will be required to write in detail about a given </a:t>
            </a:r>
            <a:r>
              <a:rPr lang="en-GB" sz="1200" b="1" dirty="0">
                <a:solidFill>
                  <a:prstClr val="black"/>
                </a:solidFill>
                <a:latin typeface="Tw Cen MT" panose="020B0602020104020603"/>
              </a:rPr>
              <a:t>extract from the novel.</a:t>
            </a:r>
          </a:p>
          <a:p>
            <a:pPr marL="171450" indent="-171450">
              <a:buFont typeface="Arial" charset="0"/>
              <a:buChar char="•"/>
            </a:pPr>
            <a:r>
              <a:rPr lang="en-GB" sz="1200" dirty="0">
                <a:solidFill>
                  <a:prstClr val="black"/>
                </a:solidFill>
                <a:latin typeface="Tw Cen MT" panose="020B0602020104020603"/>
              </a:rPr>
              <a:t>You must focus on a detailed </a:t>
            </a:r>
            <a:r>
              <a:rPr lang="en-GB" sz="1200" b="1" dirty="0">
                <a:solidFill>
                  <a:prstClr val="black"/>
                </a:solidFill>
                <a:latin typeface="Tw Cen MT" panose="020B0602020104020603"/>
              </a:rPr>
              <a:t>analysis of the language and techniques </a:t>
            </a:r>
            <a:r>
              <a:rPr lang="en-GB" sz="1200" dirty="0">
                <a:solidFill>
                  <a:prstClr val="black"/>
                </a:solidFill>
                <a:latin typeface="Tw Cen MT" panose="020B0602020104020603"/>
              </a:rPr>
              <a:t>that Dickens uses. </a:t>
            </a:r>
          </a:p>
          <a:p>
            <a:pPr marL="171450" indent="-171450">
              <a:buFont typeface="Arial" charset="0"/>
              <a:buChar char="•"/>
            </a:pPr>
            <a:r>
              <a:rPr lang="en-GB" sz="1200" dirty="0">
                <a:solidFill>
                  <a:prstClr val="black"/>
                </a:solidFill>
                <a:latin typeface="Tw Cen MT" panose="020B0602020104020603"/>
              </a:rPr>
              <a:t>You will also need to make sure you link your points and analysis to the </a:t>
            </a:r>
            <a:r>
              <a:rPr lang="en-GB" sz="1200" b="1" dirty="0">
                <a:solidFill>
                  <a:prstClr val="black"/>
                </a:solidFill>
                <a:latin typeface="Tw Cen MT" panose="020B0602020104020603"/>
              </a:rPr>
              <a:t>wider context </a:t>
            </a:r>
            <a:r>
              <a:rPr lang="en-GB" sz="1200" dirty="0">
                <a:solidFill>
                  <a:prstClr val="black"/>
                </a:solidFill>
                <a:latin typeface="Tw Cen MT" panose="020B0602020104020603"/>
              </a:rPr>
              <a:t>of the novel. </a:t>
            </a:r>
          </a:p>
          <a:p>
            <a:pPr marL="171450" indent="-171450">
              <a:buFont typeface="Arial" charset="0"/>
              <a:buChar char="•"/>
            </a:pPr>
            <a:endParaRPr lang="en-GB" sz="1200" dirty="0">
              <a:solidFill>
                <a:prstClr val="black"/>
              </a:solidFill>
              <a:latin typeface="Tw Cen MT" panose="020B0602020104020603"/>
            </a:endParaRPr>
          </a:p>
          <a:p>
            <a:endParaRPr lang="en-GB" sz="1200" dirty="0">
              <a:solidFill>
                <a:prstClr val="black"/>
              </a:solidFill>
              <a:latin typeface="Tw Cen MT" panose="020B0602020104020603"/>
            </a:endParaRPr>
          </a:p>
          <a:p>
            <a:r>
              <a:rPr lang="en-GB" sz="1200" i="1" dirty="0">
                <a:solidFill>
                  <a:prstClr val="black"/>
                </a:solidFill>
                <a:latin typeface="Tw Cen MT" panose="020B0602020104020603"/>
              </a:rPr>
              <a:t>You may be asked to write about: character, theme, imagery, language and/or structure, so will need to have knowledge and understanding of them all. </a:t>
            </a:r>
          </a:p>
          <a:p>
            <a:endParaRPr lang="en-GB" sz="1200" b="1" dirty="0">
              <a:solidFill>
                <a:prstClr val="black"/>
              </a:solidFill>
              <a:latin typeface="Tw Cen MT" panose="020B0602020104020603"/>
            </a:endParaRPr>
          </a:p>
        </p:txBody>
      </p:sp>
      <p:sp>
        <p:nvSpPr>
          <p:cNvPr id="9" name="TextBox 8"/>
          <p:cNvSpPr txBox="1"/>
          <p:nvPr/>
        </p:nvSpPr>
        <p:spPr>
          <a:xfrm>
            <a:off x="1257300" y="3587234"/>
            <a:ext cx="5067300" cy="2838966"/>
          </a:xfrm>
          <a:prstGeom prst="rect">
            <a:avLst/>
          </a:prstGeom>
          <a:solidFill>
            <a:schemeClr val="bg1"/>
          </a:solidFill>
          <a:ln w="38100">
            <a:solidFill>
              <a:srgbClr val="9437FF"/>
            </a:solidFill>
          </a:ln>
          <a:effectLst>
            <a:outerShdw blurRad="50800" dist="76200" dir="2700000" algn="tl" rotWithShape="0">
              <a:prstClr val="black">
                <a:alpha val="40000"/>
              </a:prstClr>
            </a:outerShdw>
          </a:effectLst>
        </p:spPr>
        <p:txBody>
          <a:bodyPr wrap="square" rtlCol="0">
            <a:noAutofit/>
          </a:bodyPr>
          <a:lstStyle/>
          <a:p>
            <a:r>
              <a:rPr lang="en-GB" sz="1200" b="1" dirty="0">
                <a:solidFill>
                  <a:srgbClr val="FF0000"/>
                </a:solidFill>
                <a:latin typeface="Tw Cen MT" panose="020B0602020104020603"/>
              </a:rPr>
              <a:t>AO1	12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Respond to an extract from the play to develop 		an </a:t>
            </a:r>
            <a:r>
              <a:rPr lang="en-GB" sz="1200" b="1" u="sng" dirty="0">
                <a:solidFill>
                  <a:prstClr val="black"/>
                </a:solidFill>
                <a:latin typeface="Tw Cen MT" panose="020B0602020104020603"/>
              </a:rPr>
              <a:t>informed personal response</a:t>
            </a:r>
            <a:r>
              <a:rPr lang="en-GB" sz="1200" dirty="0">
                <a:solidFill>
                  <a:prstClr val="black"/>
                </a:solidFill>
                <a:latin typeface="Tw Cen MT" panose="020B0602020104020603"/>
              </a:rPr>
              <a:t>. You must use 		</a:t>
            </a:r>
            <a:r>
              <a:rPr lang="en-GB" sz="1200" b="1" u="sng" dirty="0">
                <a:solidFill>
                  <a:prstClr val="black"/>
                </a:solidFill>
                <a:latin typeface="Tw Cen MT" panose="020B0602020104020603"/>
              </a:rPr>
              <a:t>textual references</a:t>
            </a:r>
            <a:r>
              <a:rPr lang="en-GB" sz="1200" dirty="0">
                <a:solidFill>
                  <a:prstClr val="black"/>
                </a:solidFill>
                <a:latin typeface="Tw Cen MT" panose="020B0602020104020603"/>
              </a:rPr>
              <a:t>, including </a:t>
            </a:r>
            <a:r>
              <a:rPr lang="en-GB" sz="1200" b="1" u="sng" dirty="0">
                <a:solidFill>
                  <a:prstClr val="black"/>
                </a:solidFill>
                <a:latin typeface="Tw Cen MT" panose="020B0602020104020603"/>
              </a:rPr>
              <a:t>quotations</a:t>
            </a:r>
            <a:r>
              <a:rPr lang="en-GB" sz="1200" dirty="0">
                <a:solidFill>
                  <a:prstClr val="black"/>
                </a:solidFill>
                <a:latin typeface="Tw Cen MT" panose="020B0602020104020603"/>
              </a:rPr>
              <a:t>, to 			support your ideas.</a:t>
            </a:r>
          </a:p>
          <a:p>
            <a:endParaRPr lang="en-GB" sz="1200" dirty="0">
              <a:solidFill>
                <a:prstClr val="black"/>
              </a:solidFill>
              <a:latin typeface="Tw Cen MT" panose="020B0602020104020603"/>
            </a:endParaRPr>
          </a:p>
          <a:p>
            <a:r>
              <a:rPr lang="en-GB" sz="1200" b="1" dirty="0">
                <a:solidFill>
                  <a:srgbClr val="FF8021"/>
                </a:solidFill>
                <a:latin typeface="Tw Cen MT" panose="020B0602020104020603"/>
              </a:rPr>
              <a:t>AO2	12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Analyse the </a:t>
            </a:r>
            <a:r>
              <a:rPr lang="en-GB" sz="1200" b="1" u="sng" dirty="0">
                <a:solidFill>
                  <a:prstClr val="black"/>
                </a:solidFill>
                <a:latin typeface="Tw Cen MT" panose="020B0602020104020603"/>
              </a:rPr>
              <a:t>language, form and structure</a:t>
            </a:r>
            <a:r>
              <a:rPr lang="en-GB" sz="1200" dirty="0">
                <a:solidFill>
                  <a:prstClr val="black"/>
                </a:solidFill>
                <a:latin typeface="Tw Cen MT" panose="020B0602020104020603"/>
              </a:rPr>
              <a:t> used 		by the writer to create </a:t>
            </a:r>
            <a:r>
              <a:rPr lang="en-GB" sz="1200" b="1" u="sng" dirty="0">
                <a:solidFill>
                  <a:prstClr val="black"/>
                </a:solidFill>
                <a:latin typeface="Tw Cen MT" panose="020B0602020104020603"/>
              </a:rPr>
              <a:t>meaning and effects</a:t>
            </a:r>
            <a:r>
              <a:rPr lang="en-GB" sz="1200" i="1" u="sng" dirty="0">
                <a:solidFill>
                  <a:prstClr val="black"/>
                </a:solidFill>
                <a:latin typeface="Tw Cen MT" panose="020B0602020104020603"/>
              </a:rPr>
              <a:t>.</a:t>
            </a:r>
            <a:r>
              <a:rPr lang="en-GB" sz="1200" dirty="0">
                <a:solidFill>
                  <a:prstClr val="black"/>
                </a:solidFill>
                <a:latin typeface="Tw Cen MT" panose="020B0602020104020603"/>
              </a:rPr>
              <a:t> Use 		relevant </a:t>
            </a:r>
            <a:r>
              <a:rPr lang="en-GB" sz="1200" b="1" u="sng" dirty="0">
                <a:solidFill>
                  <a:prstClr val="black"/>
                </a:solidFill>
                <a:latin typeface="Tw Cen MT" panose="020B0602020104020603"/>
              </a:rPr>
              <a:t>subject terminology</a:t>
            </a:r>
            <a:r>
              <a:rPr lang="en-GB" sz="1200" dirty="0">
                <a:solidFill>
                  <a:prstClr val="black"/>
                </a:solidFill>
                <a:latin typeface="Tw Cen MT" panose="020B0602020104020603"/>
              </a:rPr>
              <a:t> to support your 		analysis.</a:t>
            </a:r>
          </a:p>
          <a:p>
            <a:endParaRPr lang="en-GB" sz="1200" dirty="0">
              <a:solidFill>
                <a:prstClr val="black"/>
              </a:solidFill>
              <a:latin typeface="Tw Cen MT" panose="020B0602020104020603"/>
            </a:endParaRPr>
          </a:p>
          <a:p>
            <a:r>
              <a:rPr lang="en-GB" sz="1200" b="1" dirty="0">
                <a:solidFill>
                  <a:srgbClr val="D7A800"/>
                </a:solidFill>
                <a:latin typeface="Tw Cen MT" panose="020B0602020104020603"/>
              </a:rPr>
              <a:t>AO3	6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Show your understanding of how </a:t>
            </a:r>
            <a:r>
              <a:rPr lang="en-GB" sz="1200" b="1" u="sng" dirty="0">
                <a:solidFill>
                  <a:prstClr val="black"/>
                </a:solidFill>
                <a:latin typeface="Tw Cen MT" panose="020B0602020104020603"/>
              </a:rPr>
              <a:t>contextual </a:t>
            </a:r>
            <a:r>
              <a:rPr lang="en-GB" sz="1200" b="1" i="1" dirty="0">
                <a:solidFill>
                  <a:prstClr val="black"/>
                </a:solidFill>
                <a:latin typeface="Tw Cen MT" panose="020B0602020104020603"/>
              </a:rPr>
              <a:t>			</a:t>
            </a:r>
            <a:r>
              <a:rPr lang="en-GB" sz="1200" b="1" u="sng" dirty="0">
                <a:solidFill>
                  <a:prstClr val="black"/>
                </a:solidFill>
                <a:latin typeface="Tw Cen MT" panose="020B0602020104020603"/>
              </a:rPr>
              <a:t>factors</a:t>
            </a:r>
            <a:r>
              <a:rPr lang="en-GB" sz="1200" dirty="0">
                <a:solidFill>
                  <a:prstClr val="black"/>
                </a:solidFill>
                <a:latin typeface="Tw Cen MT" panose="020B0602020104020603"/>
              </a:rPr>
              <a:t> influence our understanding of the play. </a:t>
            </a:r>
          </a:p>
          <a:p>
            <a:endParaRPr lang="en-GB" sz="1200" b="1" i="1" dirty="0">
              <a:solidFill>
                <a:prstClr val="black"/>
              </a:solidFill>
              <a:latin typeface="Tw Cen MT" panose="020B0602020104020603"/>
            </a:endParaRPr>
          </a:p>
          <a:p>
            <a:r>
              <a:rPr lang="en-GB" sz="1200" b="1" dirty="0">
                <a:solidFill>
                  <a:srgbClr val="B239AD"/>
                </a:solidFill>
                <a:latin typeface="Tw Cen MT" panose="020B0602020104020603"/>
              </a:rPr>
              <a:t>AO4	4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Use a range of </a:t>
            </a:r>
            <a:r>
              <a:rPr lang="en-GB" sz="1200" b="1" u="sng" dirty="0">
                <a:solidFill>
                  <a:prstClr val="black"/>
                </a:solidFill>
                <a:latin typeface="Tw Cen MT" panose="020B0602020104020603"/>
              </a:rPr>
              <a:t>vocabulary and sentence </a:t>
            </a:r>
            <a:r>
              <a:rPr lang="en-GB" sz="1200" dirty="0">
                <a:solidFill>
                  <a:prstClr val="black"/>
                </a:solidFill>
                <a:latin typeface="Tw Cen MT" panose="020B0602020104020603"/>
              </a:rPr>
              <a:t>			</a:t>
            </a:r>
            <a:r>
              <a:rPr lang="en-GB" sz="1200" b="1" u="sng" dirty="0">
                <a:solidFill>
                  <a:prstClr val="black"/>
                </a:solidFill>
                <a:latin typeface="Tw Cen MT" panose="020B0602020104020603"/>
              </a:rPr>
              <a:t>structures</a:t>
            </a:r>
            <a:r>
              <a:rPr lang="en-GB" sz="1200" dirty="0">
                <a:solidFill>
                  <a:prstClr val="black"/>
                </a:solidFill>
                <a:latin typeface="Tw Cen MT" panose="020B0602020104020603"/>
              </a:rPr>
              <a:t> for clarity and effect. </a:t>
            </a:r>
            <a:endParaRPr lang="en-GB" sz="1200" b="1" dirty="0">
              <a:solidFill>
                <a:prstClr val="black"/>
              </a:solidFill>
              <a:latin typeface="Tw Cen MT" panose="020B0602020104020603"/>
            </a:endParaRPr>
          </a:p>
        </p:txBody>
      </p:sp>
      <p:sp>
        <p:nvSpPr>
          <p:cNvPr id="10" name="TextBox 9"/>
          <p:cNvSpPr txBox="1"/>
          <p:nvPr/>
        </p:nvSpPr>
        <p:spPr>
          <a:xfrm>
            <a:off x="6489700" y="3587234"/>
            <a:ext cx="4432300" cy="2838966"/>
          </a:xfrm>
          <a:prstGeom prst="rect">
            <a:avLst/>
          </a:prstGeom>
          <a:solidFill>
            <a:schemeClr val="bg1"/>
          </a:solidFill>
          <a:ln w="38100">
            <a:solidFill>
              <a:srgbClr val="9437FF"/>
            </a:solidFill>
          </a:ln>
          <a:effectLst>
            <a:outerShdw blurRad="50800" dist="76200" dir="2700000" algn="tl" rotWithShape="0">
              <a:prstClr val="black">
                <a:alpha val="40000"/>
              </a:prstClr>
            </a:outerShdw>
          </a:effectLst>
        </p:spPr>
        <p:txBody>
          <a:bodyPr wrap="square" rtlCol="0">
            <a:noAutofit/>
          </a:bodyPr>
          <a:lstStyle/>
          <a:p>
            <a:r>
              <a:rPr lang="en-GB" sz="1200" b="1" dirty="0">
                <a:solidFill>
                  <a:srgbClr val="FF0000"/>
                </a:solidFill>
                <a:latin typeface="Tw Cen MT" panose="020B0602020104020603"/>
              </a:rPr>
              <a:t>AO1	12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Respond to an extract from the novel to 		develop an </a:t>
            </a:r>
            <a:r>
              <a:rPr lang="en-GB" sz="1200" b="1" u="sng" dirty="0">
                <a:solidFill>
                  <a:prstClr val="black"/>
                </a:solidFill>
                <a:latin typeface="Tw Cen MT" panose="020B0602020104020603"/>
              </a:rPr>
              <a:t>informed personal </a:t>
            </a:r>
            <a:r>
              <a:rPr lang="en-GB" sz="1200" dirty="0">
                <a:solidFill>
                  <a:prstClr val="black"/>
                </a:solidFill>
                <a:latin typeface="Tw Cen MT" panose="020B0602020104020603"/>
              </a:rPr>
              <a:t>		</a:t>
            </a:r>
            <a:r>
              <a:rPr lang="en-GB" sz="1200" b="1" u="sng" dirty="0">
                <a:solidFill>
                  <a:prstClr val="black"/>
                </a:solidFill>
                <a:latin typeface="Tw Cen MT" panose="020B0602020104020603"/>
              </a:rPr>
              <a:t>response</a:t>
            </a:r>
            <a:r>
              <a:rPr lang="en-GB" sz="1200" dirty="0">
                <a:solidFill>
                  <a:prstClr val="black"/>
                </a:solidFill>
                <a:latin typeface="Tw Cen MT" panose="020B0602020104020603"/>
              </a:rPr>
              <a:t>. You must use </a:t>
            </a:r>
            <a:r>
              <a:rPr lang="en-GB" sz="1200" b="1" u="sng" dirty="0">
                <a:solidFill>
                  <a:prstClr val="black"/>
                </a:solidFill>
                <a:latin typeface="Tw Cen MT" panose="020B0602020104020603"/>
              </a:rPr>
              <a:t>textual </a:t>
            </a:r>
            <a:r>
              <a:rPr lang="en-GB" sz="1200" dirty="0">
                <a:solidFill>
                  <a:prstClr val="black"/>
                </a:solidFill>
                <a:latin typeface="Tw Cen MT" panose="020B0602020104020603"/>
              </a:rPr>
              <a:t>		</a:t>
            </a:r>
            <a:r>
              <a:rPr lang="en-GB" sz="1200" b="1" u="sng" dirty="0">
                <a:solidFill>
                  <a:prstClr val="black"/>
                </a:solidFill>
                <a:latin typeface="Tw Cen MT" panose="020B0602020104020603"/>
              </a:rPr>
              <a:t>references</a:t>
            </a:r>
            <a:r>
              <a:rPr lang="en-GB" sz="1200" dirty="0">
                <a:solidFill>
                  <a:prstClr val="black"/>
                </a:solidFill>
                <a:latin typeface="Tw Cen MT" panose="020B0602020104020603"/>
              </a:rPr>
              <a:t>, including </a:t>
            </a:r>
            <a:r>
              <a:rPr lang="en-GB" sz="1200" b="1" u="sng" dirty="0">
                <a:solidFill>
                  <a:prstClr val="black"/>
                </a:solidFill>
                <a:latin typeface="Tw Cen MT" panose="020B0602020104020603"/>
              </a:rPr>
              <a:t>quotations</a:t>
            </a:r>
            <a:r>
              <a:rPr lang="en-GB" sz="1200" dirty="0">
                <a:solidFill>
                  <a:prstClr val="black"/>
                </a:solidFill>
                <a:latin typeface="Tw Cen MT" panose="020B0602020104020603"/>
              </a:rPr>
              <a:t>, to 		support your ideas.</a:t>
            </a:r>
          </a:p>
          <a:p>
            <a:endParaRPr lang="en-GB" sz="1200" dirty="0">
              <a:solidFill>
                <a:prstClr val="black"/>
              </a:solidFill>
              <a:latin typeface="Tw Cen MT" panose="020B0602020104020603"/>
            </a:endParaRPr>
          </a:p>
          <a:p>
            <a:r>
              <a:rPr lang="en-GB" sz="1200" b="1" dirty="0">
                <a:solidFill>
                  <a:srgbClr val="FF8021"/>
                </a:solidFill>
                <a:latin typeface="Tw Cen MT" panose="020B0602020104020603"/>
              </a:rPr>
              <a:t>AO2	12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Analyse the </a:t>
            </a:r>
            <a:r>
              <a:rPr lang="en-GB" sz="1200" b="1" u="sng" dirty="0">
                <a:solidFill>
                  <a:prstClr val="black"/>
                </a:solidFill>
                <a:latin typeface="Tw Cen MT" panose="020B0602020104020603"/>
              </a:rPr>
              <a:t>language, form and </a:t>
            </a:r>
            <a:r>
              <a:rPr lang="en-GB" sz="1200" dirty="0">
                <a:solidFill>
                  <a:prstClr val="black"/>
                </a:solidFill>
                <a:latin typeface="Tw Cen MT" panose="020B0602020104020603"/>
              </a:rPr>
              <a:t>		</a:t>
            </a:r>
            <a:r>
              <a:rPr lang="en-GB" sz="1200" b="1" u="sng" dirty="0">
                <a:solidFill>
                  <a:prstClr val="black"/>
                </a:solidFill>
                <a:latin typeface="Tw Cen MT" panose="020B0602020104020603"/>
              </a:rPr>
              <a:t>structure</a:t>
            </a:r>
            <a:r>
              <a:rPr lang="en-GB" sz="1200" dirty="0">
                <a:solidFill>
                  <a:prstClr val="black"/>
                </a:solidFill>
                <a:latin typeface="Tw Cen MT" panose="020B0602020104020603"/>
              </a:rPr>
              <a:t> used 	by the writer to create 		</a:t>
            </a:r>
            <a:r>
              <a:rPr lang="en-GB" sz="1200" b="1" u="sng" dirty="0">
                <a:solidFill>
                  <a:prstClr val="black"/>
                </a:solidFill>
                <a:latin typeface="Tw Cen MT" panose="020B0602020104020603"/>
              </a:rPr>
              <a:t>meaning and effects</a:t>
            </a:r>
            <a:r>
              <a:rPr lang="en-GB" sz="1200" i="1" u="sng" dirty="0">
                <a:solidFill>
                  <a:prstClr val="black"/>
                </a:solidFill>
                <a:latin typeface="Tw Cen MT" panose="020B0602020104020603"/>
              </a:rPr>
              <a:t>.</a:t>
            </a:r>
            <a:r>
              <a:rPr lang="en-GB" sz="1200" dirty="0">
                <a:solidFill>
                  <a:prstClr val="black"/>
                </a:solidFill>
                <a:latin typeface="Tw Cen MT" panose="020B0602020104020603"/>
              </a:rPr>
              <a:t> Use relevant 		</a:t>
            </a:r>
            <a:r>
              <a:rPr lang="en-GB" sz="1200" b="1" u="sng" dirty="0">
                <a:solidFill>
                  <a:prstClr val="black"/>
                </a:solidFill>
                <a:latin typeface="Tw Cen MT" panose="020B0602020104020603"/>
              </a:rPr>
              <a:t>subject terminology</a:t>
            </a:r>
            <a:r>
              <a:rPr lang="en-GB" sz="1200" dirty="0">
                <a:solidFill>
                  <a:prstClr val="black"/>
                </a:solidFill>
                <a:latin typeface="Tw Cen MT" panose="020B0602020104020603"/>
              </a:rPr>
              <a:t> to support your 		analysis.</a:t>
            </a:r>
          </a:p>
          <a:p>
            <a:endParaRPr lang="en-GB" sz="1200" dirty="0">
              <a:solidFill>
                <a:prstClr val="black"/>
              </a:solidFill>
              <a:latin typeface="Tw Cen MT" panose="020B0602020104020603"/>
            </a:endParaRPr>
          </a:p>
          <a:p>
            <a:r>
              <a:rPr lang="en-GB" sz="1200" b="1" dirty="0">
                <a:solidFill>
                  <a:srgbClr val="D7A800"/>
                </a:solidFill>
                <a:latin typeface="Tw Cen MT" panose="020B0602020104020603"/>
              </a:rPr>
              <a:t>AO3	</a:t>
            </a:r>
            <a:r>
              <a:rPr lang="en-GB" sz="1200" dirty="0">
                <a:solidFill>
                  <a:srgbClr val="D7A800"/>
                </a:solidFill>
                <a:latin typeface="Tw Cen MT" panose="020B0602020104020603"/>
              </a:rPr>
              <a:t> </a:t>
            </a:r>
            <a:r>
              <a:rPr lang="en-GB" sz="1200" b="1" dirty="0">
                <a:solidFill>
                  <a:srgbClr val="D7A800"/>
                </a:solidFill>
                <a:latin typeface="Tw Cen MT" panose="020B0602020104020603"/>
              </a:rPr>
              <a:t>6 marks</a:t>
            </a:r>
            <a:r>
              <a:rPr lang="en-GB" sz="1200" b="1" dirty="0">
                <a:solidFill>
                  <a:prstClr val="black"/>
                </a:solidFill>
                <a:latin typeface="Tw Cen MT" panose="020B0602020104020603"/>
              </a:rPr>
              <a:t>	</a:t>
            </a:r>
            <a:r>
              <a:rPr lang="en-GB" sz="1200" dirty="0">
                <a:solidFill>
                  <a:prstClr val="black"/>
                </a:solidFill>
                <a:latin typeface="Tw Cen MT" panose="020B0602020104020603"/>
              </a:rPr>
              <a:t>Show your understanding of how 		</a:t>
            </a:r>
            <a:r>
              <a:rPr lang="en-GB" sz="1200" b="1" u="sng" dirty="0">
                <a:solidFill>
                  <a:prstClr val="black"/>
                </a:solidFill>
                <a:latin typeface="Tw Cen MT" panose="020B0602020104020603"/>
              </a:rPr>
              <a:t>contextual factors</a:t>
            </a:r>
            <a:r>
              <a:rPr lang="en-GB" sz="1200" dirty="0">
                <a:solidFill>
                  <a:prstClr val="black"/>
                </a:solidFill>
                <a:latin typeface="Tw Cen MT" panose="020B0602020104020603"/>
              </a:rPr>
              <a:t> influence our 		understanding of the novel. </a:t>
            </a:r>
          </a:p>
        </p:txBody>
      </p:sp>
      <p:sp>
        <p:nvSpPr>
          <p:cNvPr id="11" name="TextBox 10"/>
          <p:cNvSpPr txBox="1"/>
          <p:nvPr/>
        </p:nvSpPr>
        <p:spPr>
          <a:xfrm>
            <a:off x="1257300" y="6515101"/>
            <a:ext cx="9664700" cy="276999"/>
          </a:xfrm>
          <a:prstGeom prst="rect">
            <a:avLst/>
          </a:prstGeom>
          <a:solidFill>
            <a:schemeClr val="bg1"/>
          </a:solidFill>
          <a:ln w="38100">
            <a:solidFill>
              <a:schemeClr val="accent6">
                <a:lumMod val="50000"/>
              </a:schemeClr>
            </a:solidFill>
          </a:ln>
          <a:effectLst>
            <a:outerShdw blurRad="50800" dist="76200" dir="2700000" algn="tl" rotWithShape="0">
              <a:prstClr val="black">
                <a:alpha val="40000"/>
              </a:prstClr>
            </a:outerShdw>
          </a:effectLst>
        </p:spPr>
        <p:txBody>
          <a:bodyPr wrap="square" rtlCol="0">
            <a:spAutoFit/>
          </a:bodyPr>
          <a:lstStyle/>
          <a:p>
            <a:pPr algn="ctr"/>
            <a:r>
              <a:rPr lang="en-GB" sz="1200" dirty="0">
                <a:solidFill>
                  <a:prstClr val="black"/>
                </a:solidFill>
                <a:latin typeface="Tw Cen MT" panose="020B0602020104020603"/>
              </a:rPr>
              <a:t>You will not be able to take your copies of Literature texts in to the exam - you will be given an extract. You must use quotations to support your response. </a:t>
            </a:r>
          </a:p>
        </p:txBody>
      </p:sp>
    </p:spTree>
    <p:extLst>
      <p:ext uri="{BB962C8B-B14F-4D97-AF65-F5344CB8AC3E}">
        <p14:creationId xmlns:p14="http://schemas.microsoft.com/office/powerpoint/2010/main" val="3391844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300" y="66933"/>
            <a:ext cx="9664700" cy="369332"/>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spAutoFit/>
          </a:bodyPr>
          <a:lstStyle/>
          <a:p>
            <a:r>
              <a:rPr lang="en-GB" dirty="0">
                <a:solidFill>
                  <a:prstClr val="black"/>
                </a:solidFill>
                <a:latin typeface="Tw Cen MT" panose="020B0602020104020603"/>
              </a:rPr>
              <a:t>English Literature Paper 2	96 marks		60% of Literature GCSE	2 hours 15 mins</a:t>
            </a:r>
          </a:p>
        </p:txBody>
      </p:sp>
      <p:sp>
        <p:nvSpPr>
          <p:cNvPr id="3" name="TextBox 2"/>
          <p:cNvSpPr txBox="1"/>
          <p:nvPr/>
        </p:nvSpPr>
        <p:spPr>
          <a:xfrm>
            <a:off x="1257300" y="514866"/>
            <a:ext cx="3429000" cy="915432"/>
          </a:xfrm>
          <a:prstGeom prst="rect">
            <a:avLst/>
          </a:prstGeom>
          <a:solidFill>
            <a:schemeClr val="bg1"/>
          </a:solidFill>
          <a:ln w="38100">
            <a:solidFill>
              <a:schemeClr val="tx1">
                <a:lumMod val="50000"/>
                <a:lumOff val="50000"/>
              </a:schemeClr>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prstClr val="black"/>
                </a:solidFill>
                <a:latin typeface="Tw Cen MT" panose="020B0602020104020603"/>
              </a:rPr>
              <a:t>Section A: Modern Text    </a:t>
            </a:r>
          </a:p>
          <a:p>
            <a:r>
              <a:rPr lang="en-GB" sz="1200" b="1" dirty="0">
                <a:solidFill>
                  <a:prstClr val="black"/>
                </a:solidFill>
                <a:latin typeface="Tw Cen MT" panose="020B0602020104020603"/>
              </a:rPr>
              <a:t>		</a:t>
            </a:r>
            <a:r>
              <a:rPr lang="en-GB" sz="1200" b="1" dirty="0">
                <a:solidFill>
                  <a:srgbClr val="FF2C79"/>
                </a:solidFill>
                <a:latin typeface="Tw Cen MT" panose="020B0602020104020603"/>
              </a:rPr>
              <a:t>34 marks   </a:t>
            </a:r>
          </a:p>
          <a:p>
            <a:r>
              <a:rPr lang="en-GB" sz="1200" b="1" dirty="0">
                <a:solidFill>
                  <a:prstClr val="black"/>
                </a:solidFill>
                <a:latin typeface="Tw Cen MT" panose="020B0602020104020603"/>
              </a:rPr>
              <a:t>		</a:t>
            </a:r>
            <a:r>
              <a:rPr lang="en-GB" sz="1200" b="1" dirty="0">
                <a:solidFill>
                  <a:srgbClr val="F14124"/>
                </a:solidFill>
                <a:latin typeface="Tw Cen MT" panose="020B0602020104020603"/>
              </a:rPr>
              <a:t>45 mins </a:t>
            </a:r>
          </a:p>
          <a:p>
            <a:r>
              <a:rPr lang="en-GB" sz="1200" b="1" dirty="0">
                <a:solidFill>
                  <a:srgbClr val="F14124"/>
                </a:solidFill>
                <a:latin typeface="Tw Cen MT" panose="020B0602020104020603"/>
              </a:rPr>
              <a:t>		+ 5 mins </a:t>
            </a:r>
            <a:r>
              <a:rPr lang="en-GB" sz="1200" b="1" dirty="0" err="1">
                <a:solidFill>
                  <a:srgbClr val="F14124"/>
                </a:solidFill>
                <a:latin typeface="Tw Cen MT" panose="020B0602020104020603"/>
              </a:rPr>
              <a:t>SPaG</a:t>
            </a:r>
            <a:r>
              <a:rPr lang="en-GB" sz="1200" b="1" dirty="0">
                <a:solidFill>
                  <a:srgbClr val="F14124"/>
                </a:solidFill>
                <a:latin typeface="Tw Cen MT" panose="020B0602020104020603"/>
              </a:rPr>
              <a:t> check</a:t>
            </a:r>
          </a:p>
        </p:txBody>
      </p:sp>
      <p:sp>
        <p:nvSpPr>
          <p:cNvPr id="4" name="TextBox 3"/>
          <p:cNvSpPr txBox="1"/>
          <p:nvPr/>
        </p:nvSpPr>
        <p:spPr>
          <a:xfrm>
            <a:off x="4813300" y="514866"/>
            <a:ext cx="3429000" cy="915432"/>
          </a:xfrm>
          <a:prstGeom prst="rect">
            <a:avLst/>
          </a:prstGeom>
          <a:solidFill>
            <a:schemeClr val="bg1"/>
          </a:solidFill>
          <a:ln w="38100">
            <a:solidFill>
              <a:schemeClr val="tx1">
                <a:lumMod val="50000"/>
                <a:lumOff val="50000"/>
              </a:schemeClr>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prstClr val="black"/>
                </a:solidFill>
                <a:latin typeface="Tw Cen MT" panose="020B0602020104020603"/>
              </a:rPr>
              <a:t>Section B: Poetry Anthology  	</a:t>
            </a:r>
          </a:p>
          <a:p>
            <a:r>
              <a:rPr lang="en-GB" sz="1200" b="1" dirty="0">
                <a:solidFill>
                  <a:prstClr val="black"/>
                </a:solidFill>
                <a:latin typeface="Tw Cen MT" panose="020B0602020104020603"/>
              </a:rPr>
              <a:t>		</a:t>
            </a:r>
            <a:r>
              <a:rPr lang="en-GB" sz="1200" b="1" dirty="0">
                <a:solidFill>
                  <a:srgbClr val="FF2C79"/>
                </a:solidFill>
                <a:latin typeface="Tw Cen MT" panose="020B0602020104020603"/>
              </a:rPr>
              <a:t>30 marks    </a:t>
            </a:r>
          </a:p>
          <a:p>
            <a:r>
              <a:rPr lang="en-GB" sz="1200" b="1" dirty="0">
                <a:solidFill>
                  <a:prstClr val="black"/>
                </a:solidFill>
                <a:latin typeface="Tw Cen MT" panose="020B0602020104020603"/>
              </a:rPr>
              <a:t>		</a:t>
            </a:r>
            <a:r>
              <a:rPr lang="en-GB" sz="1200" b="1" dirty="0">
                <a:solidFill>
                  <a:srgbClr val="F14124"/>
                </a:solidFill>
                <a:latin typeface="Tw Cen MT" panose="020B0602020104020603"/>
              </a:rPr>
              <a:t>45 mins</a:t>
            </a:r>
          </a:p>
        </p:txBody>
      </p:sp>
      <p:sp>
        <p:nvSpPr>
          <p:cNvPr id="5" name="TextBox 4"/>
          <p:cNvSpPr txBox="1"/>
          <p:nvPr/>
        </p:nvSpPr>
        <p:spPr>
          <a:xfrm>
            <a:off x="1257300" y="1550432"/>
            <a:ext cx="3429000" cy="3923268"/>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oAutofit/>
          </a:bodyPr>
          <a:lstStyle/>
          <a:p>
            <a:r>
              <a:rPr lang="en-GB" sz="1200" b="1" dirty="0">
                <a:solidFill>
                  <a:prstClr val="black"/>
                </a:solidFill>
                <a:latin typeface="Tw Cen MT" panose="020B0602020104020603"/>
              </a:rPr>
              <a:t>You will answer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essay question on An Inspector Calls</a:t>
            </a:r>
            <a:r>
              <a:rPr lang="en-GB" sz="1200" b="1" i="1" dirty="0">
                <a:solidFill>
                  <a:prstClr val="black"/>
                </a:solidFill>
                <a:latin typeface="Tw Cen MT" panose="020B0602020104020603"/>
              </a:rPr>
              <a:t>:</a:t>
            </a:r>
          </a:p>
          <a:p>
            <a:pPr marL="228600" indent="-228600">
              <a:buFont typeface="+mj-lt"/>
              <a:buAutoNum type="arabicPeriod"/>
            </a:pPr>
            <a:r>
              <a:rPr lang="en-GB" sz="1200" dirty="0">
                <a:solidFill>
                  <a:prstClr val="black"/>
                </a:solidFill>
                <a:latin typeface="Tw Cen MT" panose="020B0602020104020603"/>
              </a:rPr>
              <a:t>You will be given a choice of two questions, but you must </a:t>
            </a:r>
            <a:r>
              <a:rPr lang="en-GB" sz="1200" b="1" u="sng" dirty="0">
                <a:solidFill>
                  <a:prstClr val="black"/>
                </a:solidFill>
                <a:latin typeface="Tw Cen MT" panose="020B0602020104020603"/>
              </a:rPr>
              <a:t>only choose one</a:t>
            </a:r>
            <a:r>
              <a:rPr lang="en-GB" sz="1200" dirty="0">
                <a:solidFill>
                  <a:prstClr val="black"/>
                </a:solidFill>
                <a:latin typeface="Tw Cen MT" panose="020B0602020104020603"/>
              </a:rPr>
              <a:t>.</a:t>
            </a:r>
          </a:p>
          <a:p>
            <a:pPr marL="228600" indent="-228600">
              <a:buFont typeface="+mj-lt"/>
              <a:buAutoNum type="arabicPeriod"/>
            </a:pPr>
            <a:r>
              <a:rPr lang="en-GB" sz="1200" dirty="0">
                <a:solidFill>
                  <a:prstClr val="black"/>
                </a:solidFill>
                <a:latin typeface="Tw Cen MT" panose="020B0602020104020603"/>
              </a:rPr>
              <a:t>You will then need to write about a given </a:t>
            </a:r>
            <a:r>
              <a:rPr lang="en-GB" sz="1200" b="1" dirty="0">
                <a:solidFill>
                  <a:prstClr val="black"/>
                </a:solidFill>
                <a:latin typeface="Tw Cen MT" panose="020B0602020104020603"/>
              </a:rPr>
              <a:t>extract from the play.</a:t>
            </a:r>
            <a:r>
              <a:rPr lang="en-GB" sz="1200" dirty="0">
                <a:solidFill>
                  <a:prstClr val="black"/>
                </a:solidFill>
                <a:latin typeface="Tw Cen MT" panose="020B0602020104020603"/>
              </a:rPr>
              <a:t> You must focus on a detailed analysis of Priestley’s choice of language and the techniques he uses. </a:t>
            </a:r>
            <a:r>
              <a:rPr lang="en-GB" sz="1200" b="1" dirty="0">
                <a:solidFill>
                  <a:prstClr val="black"/>
                </a:solidFill>
                <a:latin typeface="Tw Cen MT" panose="020B0602020104020603"/>
              </a:rPr>
              <a:t> </a:t>
            </a:r>
            <a:r>
              <a:rPr lang="en-GB" sz="1200" dirty="0">
                <a:solidFill>
                  <a:prstClr val="black"/>
                </a:solidFill>
                <a:latin typeface="Tw Cen MT" panose="020B0602020104020603"/>
              </a:rPr>
              <a:t>You </a:t>
            </a:r>
            <a:r>
              <a:rPr lang="en-GB" sz="1200" b="1" dirty="0">
                <a:solidFill>
                  <a:prstClr val="black"/>
                </a:solidFill>
                <a:latin typeface="Tw Cen MT" panose="020B0602020104020603"/>
              </a:rPr>
              <a:t>must</a:t>
            </a:r>
            <a:r>
              <a:rPr lang="en-GB" sz="1200" dirty="0">
                <a:solidFill>
                  <a:prstClr val="black"/>
                </a:solidFill>
                <a:latin typeface="Tw Cen MT" panose="020B0602020104020603"/>
              </a:rPr>
              <a:t> use </a:t>
            </a:r>
            <a:r>
              <a:rPr lang="en-GB" sz="1200" b="1" dirty="0">
                <a:solidFill>
                  <a:prstClr val="black"/>
                </a:solidFill>
                <a:latin typeface="Tw Cen MT" panose="020B0602020104020603"/>
              </a:rPr>
              <a:t>quotations </a:t>
            </a:r>
            <a:r>
              <a:rPr lang="en-GB" sz="1200" dirty="0">
                <a:solidFill>
                  <a:prstClr val="black"/>
                </a:solidFill>
                <a:latin typeface="Tw Cen MT" panose="020B0602020104020603"/>
              </a:rPr>
              <a:t>to support your response. Try to make links to the </a:t>
            </a:r>
            <a:r>
              <a:rPr lang="en-GB" sz="1200" b="1" dirty="0">
                <a:solidFill>
                  <a:prstClr val="black"/>
                </a:solidFill>
                <a:latin typeface="Tw Cen MT" panose="020B0602020104020603"/>
              </a:rPr>
              <a:t>wider context </a:t>
            </a:r>
            <a:r>
              <a:rPr lang="en-GB" sz="1200" dirty="0">
                <a:solidFill>
                  <a:prstClr val="black"/>
                </a:solidFill>
                <a:latin typeface="Tw Cen MT" panose="020B0602020104020603"/>
              </a:rPr>
              <a:t>in your response.</a:t>
            </a:r>
          </a:p>
          <a:p>
            <a:pPr marL="228600" indent="-228600">
              <a:buFont typeface="+mj-lt"/>
              <a:buAutoNum type="arabicPeriod"/>
            </a:pPr>
            <a:r>
              <a:rPr lang="en-GB" sz="1200" dirty="0">
                <a:solidFill>
                  <a:prstClr val="black"/>
                </a:solidFill>
                <a:latin typeface="Tw Cen MT" panose="020B0602020104020603"/>
              </a:rPr>
              <a:t>Then, you will need to refer to </a:t>
            </a:r>
            <a:r>
              <a:rPr lang="en-GB" sz="1200" b="1" dirty="0">
                <a:solidFill>
                  <a:prstClr val="black"/>
                </a:solidFill>
                <a:latin typeface="Tw Cen MT" panose="020B0602020104020603"/>
              </a:rPr>
              <a:t>the wider novel as a whole</a:t>
            </a:r>
            <a:r>
              <a:rPr lang="en-GB" sz="1200" dirty="0">
                <a:solidFill>
                  <a:prstClr val="black"/>
                </a:solidFill>
                <a:latin typeface="Tw Cen MT" panose="020B0602020104020603"/>
              </a:rPr>
              <a:t>. You must </a:t>
            </a:r>
            <a:r>
              <a:rPr lang="en-GB" sz="1200" b="1" dirty="0">
                <a:solidFill>
                  <a:prstClr val="black"/>
                </a:solidFill>
                <a:latin typeface="Tw Cen MT" panose="020B0602020104020603"/>
              </a:rPr>
              <a:t>select key moments</a:t>
            </a:r>
            <a:r>
              <a:rPr lang="en-GB" sz="1200" dirty="0">
                <a:solidFill>
                  <a:prstClr val="black"/>
                </a:solidFill>
                <a:latin typeface="Tw Cen MT" panose="020B0602020104020603"/>
              </a:rPr>
              <a:t> and </a:t>
            </a:r>
            <a:r>
              <a:rPr lang="en-GB" sz="1200" b="1" dirty="0">
                <a:solidFill>
                  <a:prstClr val="black"/>
                </a:solidFill>
                <a:latin typeface="Tw Cen MT" panose="020B0602020104020603"/>
              </a:rPr>
              <a:t>analyse them in detail.</a:t>
            </a:r>
          </a:p>
          <a:p>
            <a:pPr marL="228600" indent="-228600">
              <a:buFont typeface="+mj-lt"/>
              <a:buAutoNum type="arabicPeriod"/>
            </a:pPr>
            <a:endParaRPr lang="en-GB" sz="1200" b="1" dirty="0">
              <a:solidFill>
                <a:prstClr val="black"/>
              </a:solidFill>
              <a:latin typeface="Tw Cen MT" panose="020B0602020104020603"/>
            </a:endParaRPr>
          </a:p>
          <a:p>
            <a:r>
              <a:rPr lang="en-GB" sz="1200" dirty="0">
                <a:solidFill>
                  <a:prstClr val="black"/>
                </a:solidFill>
                <a:latin typeface="Tw Cen MT" panose="020B0602020104020603"/>
              </a:rPr>
              <a:t>You will</a:t>
            </a:r>
            <a:r>
              <a:rPr lang="en-GB" sz="1200" b="1" dirty="0">
                <a:solidFill>
                  <a:prstClr val="black"/>
                </a:solidFill>
                <a:latin typeface="Tw Cen MT" panose="020B0602020104020603"/>
              </a:rPr>
              <a:t> </a:t>
            </a:r>
            <a:r>
              <a:rPr lang="en-GB" sz="1200" dirty="0">
                <a:solidFill>
                  <a:prstClr val="black"/>
                </a:solidFill>
                <a:latin typeface="Tw Cen MT" panose="020B0602020104020603"/>
              </a:rPr>
              <a:t>be assessed for </a:t>
            </a:r>
            <a:r>
              <a:rPr lang="en-GB" sz="1200" b="1" u="sng" dirty="0">
                <a:solidFill>
                  <a:prstClr val="black"/>
                </a:solidFill>
                <a:latin typeface="Tw Cen MT" panose="020B0602020104020603"/>
              </a:rPr>
              <a:t>spelling, punctuation and grammar</a:t>
            </a:r>
            <a:r>
              <a:rPr lang="en-GB" sz="1200" b="1" dirty="0">
                <a:solidFill>
                  <a:prstClr val="black"/>
                </a:solidFill>
                <a:latin typeface="Tw Cen MT" panose="020B0602020104020603"/>
              </a:rPr>
              <a:t> </a:t>
            </a:r>
            <a:r>
              <a:rPr lang="en-GB" sz="1200" dirty="0">
                <a:solidFill>
                  <a:prstClr val="black"/>
                </a:solidFill>
                <a:latin typeface="Tw Cen MT" panose="020B0602020104020603"/>
              </a:rPr>
              <a:t>in this section only.</a:t>
            </a:r>
          </a:p>
          <a:p>
            <a:endParaRPr lang="en-GB" sz="1200" dirty="0">
              <a:solidFill>
                <a:prstClr val="black"/>
              </a:solidFill>
              <a:latin typeface="Tw Cen MT" panose="020B0602020104020603"/>
            </a:endParaRPr>
          </a:p>
          <a:p>
            <a:r>
              <a:rPr lang="en-GB" sz="1200" i="1" dirty="0">
                <a:solidFill>
                  <a:prstClr val="black"/>
                </a:solidFill>
                <a:latin typeface="Tw Cen MT" panose="020B0602020104020603"/>
              </a:rPr>
              <a:t>You may be asked to write about: character, theme, imagery, language and/or structure, so will need to have knowledge and understanding of them all. </a:t>
            </a:r>
          </a:p>
        </p:txBody>
      </p:sp>
      <p:sp>
        <p:nvSpPr>
          <p:cNvPr id="8" name="TextBox 7"/>
          <p:cNvSpPr txBox="1"/>
          <p:nvPr/>
        </p:nvSpPr>
        <p:spPr>
          <a:xfrm>
            <a:off x="4813300" y="1563132"/>
            <a:ext cx="3429000" cy="3910569"/>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oAutofit/>
          </a:bodyPr>
          <a:lstStyle/>
          <a:p>
            <a:r>
              <a:rPr lang="en-GB" sz="1200" b="1" dirty="0">
                <a:solidFill>
                  <a:prstClr val="black"/>
                </a:solidFill>
                <a:latin typeface="Tw Cen MT" panose="020B0602020104020603"/>
              </a:rPr>
              <a:t>You will answer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essay question about the Love and Relationships poems</a:t>
            </a:r>
            <a:r>
              <a:rPr lang="en-GB" sz="1200" b="1" i="1" dirty="0">
                <a:solidFill>
                  <a:prstClr val="black"/>
                </a:solidFill>
                <a:latin typeface="Tw Cen MT" panose="020B0602020104020603"/>
              </a:rPr>
              <a:t>:</a:t>
            </a:r>
          </a:p>
          <a:p>
            <a:pPr marL="171450" indent="-171450">
              <a:buFont typeface="Arial" charset="0"/>
              <a:buChar char="•"/>
            </a:pPr>
            <a:r>
              <a:rPr lang="en-GB" sz="1200" dirty="0">
                <a:solidFill>
                  <a:prstClr val="black"/>
                </a:solidFill>
                <a:latin typeface="Tw Cen MT" panose="020B0602020104020603"/>
              </a:rPr>
              <a:t>You will be required to write in detail about a </a:t>
            </a:r>
            <a:r>
              <a:rPr lang="en-GB" sz="1200" b="1" dirty="0">
                <a:solidFill>
                  <a:prstClr val="black"/>
                </a:solidFill>
                <a:latin typeface="Tw Cen MT" panose="020B0602020104020603"/>
              </a:rPr>
              <a:t>named poem </a:t>
            </a:r>
            <a:r>
              <a:rPr lang="en-GB" sz="1200" dirty="0">
                <a:solidFill>
                  <a:prstClr val="black"/>
                </a:solidFill>
                <a:latin typeface="Tw Cen MT" panose="020B0602020104020603"/>
              </a:rPr>
              <a:t>from Love and Relationships, and then </a:t>
            </a:r>
            <a:r>
              <a:rPr lang="en-GB" sz="1200" b="1" dirty="0">
                <a:solidFill>
                  <a:prstClr val="black"/>
                </a:solidFill>
                <a:latin typeface="Tw Cen MT" panose="020B0602020104020603"/>
              </a:rPr>
              <a:t>compare this with another poem from the Love and Relationships cluster</a:t>
            </a:r>
            <a:endParaRPr lang="en-GB" sz="1200" dirty="0">
              <a:solidFill>
                <a:prstClr val="black"/>
              </a:solidFill>
              <a:latin typeface="Tw Cen MT" panose="020B0602020104020603"/>
            </a:endParaRPr>
          </a:p>
          <a:p>
            <a:pPr marL="171450" indent="-171450">
              <a:buFont typeface="Arial" charset="0"/>
              <a:buChar char="•"/>
            </a:pPr>
            <a:r>
              <a:rPr lang="en-GB" sz="1200" dirty="0">
                <a:solidFill>
                  <a:prstClr val="black"/>
                </a:solidFill>
                <a:latin typeface="Tw Cen MT" panose="020B0602020104020603"/>
              </a:rPr>
              <a:t>You must focus on a detailed </a:t>
            </a:r>
            <a:r>
              <a:rPr lang="en-GB" sz="1200" b="1" dirty="0">
                <a:solidFill>
                  <a:prstClr val="black"/>
                </a:solidFill>
                <a:latin typeface="Tw Cen MT" panose="020B0602020104020603"/>
              </a:rPr>
              <a:t>analysis of the language and techniques </a:t>
            </a:r>
            <a:r>
              <a:rPr lang="en-GB" sz="1200" dirty="0">
                <a:solidFill>
                  <a:prstClr val="black"/>
                </a:solidFill>
                <a:latin typeface="Tw Cen MT" panose="020B0602020104020603"/>
              </a:rPr>
              <a:t>that the poet uses. </a:t>
            </a:r>
          </a:p>
          <a:p>
            <a:pPr marL="171450" indent="-171450">
              <a:buFont typeface="Arial" charset="0"/>
              <a:buChar char="•"/>
            </a:pPr>
            <a:r>
              <a:rPr lang="en-GB" sz="1200" dirty="0">
                <a:solidFill>
                  <a:prstClr val="black"/>
                </a:solidFill>
                <a:latin typeface="Tw Cen MT" panose="020B0602020104020603"/>
              </a:rPr>
              <a:t>You will also need to make sure you link your points and analysis to the </a:t>
            </a:r>
            <a:r>
              <a:rPr lang="en-GB" sz="1200" b="1" dirty="0">
                <a:solidFill>
                  <a:prstClr val="black"/>
                </a:solidFill>
                <a:latin typeface="Tw Cen MT" panose="020B0602020104020603"/>
              </a:rPr>
              <a:t>wider context </a:t>
            </a:r>
            <a:r>
              <a:rPr lang="en-GB" sz="1200" dirty="0">
                <a:solidFill>
                  <a:prstClr val="black"/>
                </a:solidFill>
                <a:latin typeface="Tw Cen MT" panose="020B0602020104020603"/>
              </a:rPr>
              <a:t>of the poems. </a:t>
            </a:r>
          </a:p>
          <a:p>
            <a:endParaRPr lang="en-GB" sz="400" dirty="0">
              <a:solidFill>
                <a:prstClr val="black"/>
              </a:solidFill>
              <a:latin typeface="Tw Cen MT" panose="020B0602020104020603"/>
            </a:endParaRPr>
          </a:p>
          <a:p>
            <a:endParaRPr lang="en-GB" sz="400" dirty="0">
              <a:solidFill>
                <a:prstClr val="black"/>
              </a:solidFill>
              <a:latin typeface="Tw Cen MT" panose="020B0602020104020603"/>
            </a:endParaRPr>
          </a:p>
          <a:p>
            <a:endParaRPr lang="en-GB" sz="400" dirty="0">
              <a:solidFill>
                <a:prstClr val="black"/>
              </a:solidFill>
              <a:latin typeface="Tw Cen MT" panose="020B0602020104020603"/>
            </a:endParaRPr>
          </a:p>
          <a:p>
            <a:r>
              <a:rPr lang="en-GB" sz="1200" i="1" dirty="0">
                <a:solidFill>
                  <a:prstClr val="black"/>
                </a:solidFill>
                <a:latin typeface="Tw Cen MT" panose="020B0602020104020603"/>
              </a:rPr>
              <a:t>You will be expected to be able to write about: subjects, themes, imagery, language and structure where relevant in relation to the question and poem. </a:t>
            </a:r>
          </a:p>
          <a:p>
            <a:endParaRPr lang="en-GB" sz="1200" i="1" dirty="0">
              <a:solidFill>
                <a:prstClr val="black"/>
              </a:solidFill>
              <a:latin typeface="Tw Cen MT" panose="020B0602020104020603"/>
            </a:endParaRPr>
          </a:p>
          <a:p>
            <a:r>
              <a:rPr lang="en-GB" sz="1200" i="1" dirty="0">
                <a:solidFill>
                  <a:prstClr val="black"/>
                </a:solidFill>
                <a:latin typeface="Tw Cen MT" panose="020B0602020104020603"/>
              </a:rPr>
              <a:t>You will need to be able to make links and connections between poems in the cluster, having confidence to discuss similarities and differences in how they convey ideas about power and conflict. </a:t>
            </a:r>
          </a:p>
          <a:p>
            <a:endParaRPr lang="en-GB" sz="1200" b="1" dirty="0">
              <a:solidFill>
                <a:prstClr val="black"/>
              </a:solidFill>
              <a:latin typeface="Tw Cen MT" panose="020B0602020104020603"/>
            </a:endParaRPr>
          </a:p>
        </p:txBody>
      </p:sp>
      <p:sp>
        <p:nvSpPr>
          <p:cNvPr id="12" name="TextBox 11"/>
          <p:cNvSpPr txBox="1"/>
          <p:nvPr/>
        </p:nvSpPr>
        <p:spPr>
          <a:xfrm>
            <a:off x="8407400" y="514866"/>
            <a:ext cx="2514600" cy="915432"/>
          </a:xfrm>
          <a:prstGeom prst="rect">
            <a:avLst/>
          </a:prstGeom>
          <a:solidFill>
            <a:schemeClr val="bg1"/>
          </a:solidFill>
          <a:ln w="38100">
            <a:solidFill>
              <a:schemeClr val="tx1">
                <a:lumMod val="50000"/>
                <a:lumOff val="50000"/>
              </a:schemeClr>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prstClr val="black"/>
                </a:solidFill>
                <a:latin typeface="Tw Cen MT" panose="020B0602020104020603"/>
              </a:rPr>
              <a:t>Section B: Unseen Poetry </a:t>
            </a:r>
          </a:p>
          <a:p>
            <a:r>
              <a:rPr lang="en-GB" sz="1200" b="1" dirty="0">
                <a:solidFill>
                  <a:prstClr val="black"/>
                </a:solidFill>
                <a:latin typeface="Tw Cen MT" panose="020B0602020104020603"/>
              </a:rPr>
              <a:t>	</a:t>
            </a:r>
            <a:r>
              <a:rPr lang="en-GB" sz="1200" b="1" dirty="0">
                <a:solidFill>
                  <a:srgbClr val="FF2C79"/>
                </a:solidFill>
                <a:latin typeface="Tw Cen MT" panose="020B0602020104020603"/>
              </a:rPr>
              <a:t>32 marks</a:t>
            </a:r>
          </a:p>
          <a:p>
            <a:r>
              <a:rPr lang="en-GB" sz="1200" b="1" dirty="0">
                <a:solidFill>
                  <a:prstClr val="black"/>
                </a:solidFill>
                <a:latin typeface="Tw Cen MT" panose="020B0602020104020603"/>
              </a:rPr>
              <a:t>	</a:t>
            </a:r>
            <a:r>
              <a:rPr lang="en-GB" sz="1200" b="1" dirty="0">
                <a:solidFill>
                  <a:srgbClr val="F14124"/>
                </a:solidFill>
                <a:latin typeface="Tw Cen MT" panose="020B0602020104020603"/>
              </a:rPr>
              <a:t>30 mins – Q1</a:t>
            </a:r>
          </a:p>
          <a:p>
            <a:r>
              <a:rPr lang="en-GB" sz="1200" b="1" dirty="0">
                <a:solidFill>
                  <a:srgbClr val="F14124"/>
                </a:solidFill>
                <a:latin typeface="Tw Cen MT" panose="020B0602020104020603"/>
              </a:rPr>
              <a:t>	10 mins – Q2</a:t>
            </a:r>
          </a:p>
        </p:txBody>
      </p:sp>
      <p:sp>
        <p:nvSpPr>
          <p:cNvPr id="13" name="TextBox 12"/>
          <p:cNvSpPr txBox="1"/>
          <p:nvPr/>
        </p:nvSpPr>
        <p:spPr>
          <a:xfrm>
            <a:off x="8407400" y="1563132"/>
            <a:ext cx="2514600" cy="3910568"/>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oAutofit/>
          </a:bodyPr>
          <a:lstStyle/>
          <a:p>
            <a:r>
              <a:rPr lang="en-GB" sz="1200" b="1" dirty="0">
                <a:solidFill>
                  <a:prstClr val="black"/>
                </a:solidFill>
                <a:latin typeface="Tw Cen MT" panose="020B0602020104020603"/>
              </a:rPr>
              <a:t>You will answer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question on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unseen poem and </a:t>
            </a:r>
            <a:r>
              <a:rPr lang="en-GB" sz="1200" b="1" u="sng" dirty="0">
                <a:solidFill>
                  <a:prstClr val="black"/>
                </a:solidFill>
                <a:latin typeface="Tw Cen MT" panose="020B0602020104020603"/>
              </a:rPr>
              <a:t>one</a:t>
            </a:r>
            <a:r>
              <a:rPr lang="en-GB" sz="1200" b="1" dirty="0">
                <a:solidFill>
                  <a:prstClr val="black"/>
                </a:solidFill>
                <a:latin typeface="Tw Cen MT" panose="020B0602020104020603"/>
              </a:rPr>
              <a:t> question on another unseen poem: </a:t>
            </a:r>
            <a:endParaRPr lang="en-GB" sz="1200" b="1" i="1" dirty="0">
              <a:solidFill>
                <a:prstClr val="black"/>
              </a:solidFill>
              <a:latin typeface="Tw Cen MT" panose="020B0602020104020603"/>
            </a:endParaRPr>
          </a:p>
          <a:p>
            <a:pPr marL="171450" indent="-171450">
              <a:buFont typeface="Arial" charset="0"/>
              <a:buChar char="•"/>
            </a:pPr>
            <a:r>
              <a:rPr lang="en-GB" sz="1200" dirty="0">
                <a:solidFill>
                  <a:prstClr val="black"/>
                </a:solidFill>
                <a:latin typeface="Tw Cen MT" panose="020B0602020104020603"/>
              </a:rPr>
              <a:t>You will be required to write about the </a:t>
            </a:r>
            <a:r>
              <a:rPr lang="en-GB" sz="1200" b="1" dirty="0">
                <a:solidFill>
                  <a:prstClr val="black"/>
                </a:solidFill>
                <a:latin typeface="Tw Cen MT" panose="020B0602020104020603"/>
              </a:rPr>
              <a:t>first poem only </a:t>
            </a:r>
            <a:r>
              <a:rPr lang="en-GB" sz="1200" dirty="0">
                <a:solidFill>
                  <a:prstClr val="black"/>
                </a:solidFill>
                <a:latin typeface="Tw Cen MT" panose="020B0602020104020603"/>
              </a:rPr>
              <a:t>for the first question.</a:t>
            </a:r>
          </a:p>
          <a:p>
            <a:pPr marL="171450" indent="-171450">
              <a:buFont typeface="Arial" charset="0"/>
              <a:buChar char="•"/>
            </a:pPr>
            <a:r>
              <a:rPr lang="en-GB" sz="1200" dirty="0">
                <a:solidFill>
                  <a:prstClr val="black"/>
                </a:solidFill>
                <a:latin typeface="Tw Cen MT" panose="020B0602020104020603"/>
              </a:rPr>
              <a:t>For the second question, you will need to </a:t>
            </a:r>
            <a:r>
              <a:rPr lang="en-GB" sz="1200" b="1" dirty="0">
                <a:solidFill>
                  <a:prstClr val="black"/>
                </a:solidFill>
                <a:latin typeface="Tw Cen MT" panose="020B0602020104020603"/>
              </a:rPr>
              <a:t>compare the two</a:t>
            </a:r>
            <a:r>
              <a:rPr lang="en-GB" sz="1200" dirty="0">
                <a:solidFill>
                  <a:prstClr val="black"/>
                </a:solidFill>
                <a:latin typeface="Tw Cen MT" panose="020B0602020104020603"/>
              </a:rPr>
              <a:t> poems you have been given.</a:t>
            </a:r>
          </a:p>
          <a:p>
            <a:endParaRPr lang="en-GB" sz="1200" i="1" dirty="0">
              <a:solidFill>
                <a:prstClr val="black"/>
              </a:solidFill>
              <a:latin typeface="Tw Cen MT" panose="020B0602020104020603"/>
            </a:endParaRPr>
          </a:p>
          <a:p>
            <a:r>
              <a:rPr lang="en-GB" sz="1200" i="1" dirty="0">
                <a:solidFill>
                  <a:prstClr val="black"/>
                </a:solidFill>
                <a:latin typeface="Tw Cen MT" panose="020B0602020104020603"/>
              </a:rPr>
              <a:t>You will need to carefully consider what the question is asking to guide your analysis, then refer to aspects of subject, themes, imagery, language and structure to answer the questions. </a:t>
            </a:r>
          </a:p>
          <a:p>
            <a:endParaRPr lang="en-GB" sz="1200" dirty="0">
              <a:solidFill>
                <a:prstClr val="black"/>
              </a:solidFill>
              <a:latin typeface="Tw Cen MT" panose="020B0602020104020603"/>
            </a:endParaRPr>
          </a:p>
          <a:p>
            <a:r>
              <a:rPr lang="en-GB" sz="1200" i="1" dirty="0">
                <a:solidFill>
                  <a:prstClr val="black"/>
                </a:solidFill>
                <a:latin typeface="Tw Cen MT" panose="020B0602020104020603"/>
              </a:rPr>
              <a:t>You should read the poems at least twice through in order to check your best understanding. </a:t>
            </a:r>
          </a:p>
          <a:p>
            <a:endParaRPr lang="en-GB" sz="1200" b="1" dirty="0">
              <a:solidFill>
                <a:prstClr val="black"/>
              </a:solidFill>
              <a:latin typeface="Tw Cen MT" panose="020B0602020104020603"/>
            </a:endParaRPr>
          </a:p>
        </p:txBody>
      </p:sp>
      <p:sp>
        <p:nvSpPr>
          <p:cNvPr id="15" name="TextBox 14"/>
          <p:cNvSpPr txBox="1"/>
          <p:nvPr/>
        </p:nvSpPr>
        <p:spPr>
          <a:xfrm>
            <a:off x="1257300" y="5606534"/>
            <a:ext cx="3429000" cy="1035566"/>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srgbClr val="FF0000"/>
                </a:solidFill>
                <a:latin typeface="Tw Cen MT" panose="020B0602020104020603"/>
              </a:rPr>
              <a:t>AO1	12 marks</a:t>
            </a:r>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FF8021"/>
                </a:solidFill>
                <a:latin typeface="Tw Cen MT" panose="020B0602020104020603"/>
              </a:rPr>
              <a:t>AO2	12 marks</a:t>
            </a:r>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D7A800"/>
                </a:solidFill>
                <a:latin typeface="Tw Cen MT" panose="020B0602020104020603"/>
              </a:rPr>
              <a:t>AO3	6 marks</a:t>
            </a:r>
            <a:r>
              <a:rPr lang="en-GB" sz="1200" b="1" dirty="0">
                <a:solidFill>
                  <a:srgbClr val="FF2C79"/>
                </a:solidFill>
                <a:latin typeface="Tw Cen MT" panose="020B0602020104020603"/>
              </a:rPr>
              <a:t>	</a:t>
            </a:r>
            <a:endParaRPr lang="en-GB" sz="1200" b="1" i="1" dirty="0">
              <a:solidFill>
                <a:srgbClr val="FF2C79"/>
              </a:solidFill>
              <a:latin typeface="Tw Cen MT" panose="020B0602020104020603"/>
            </a:endParaRPr>
          </a:p>
          <a:p>
            <a:r>
              <a:rPr lang="en-GB" sz="1200" b="1" dirty="0">
                <a:solidFill>
                  <a:srgbClr val="BF6AAD"/>
                </a:solidFill>
                <a:latin typeface="Tw Cen MT" panose="020B0602020104020603"/>
              </a:rPr>
              <a:t>AO4	4 marks	</a:t>
            </a:r>
          </a:p>
        </p:txBody>
      </p:sp>
      <p:sp>
        <p:nvSpPr>
          <p:cNvPr id="16" name="TextBox 15"/>
          <p:cNvSpPr txBox="1"/>
          <p:nvPr/>
        </p:nvSpPr>
        <p:spPr>
          <a:xfrm>
            <a:off x="4813300" y="5606534"/>
            <a:ext cx="3429000" cy="1035566"/>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chor="ctr">
            <a:noAutofit/>
          </a:bodyPr>
          <a:lstStyle/>
          <a:p>
            <a:r>
              <a:rPr lang="en-GB" sz="1200" b="1" dirty="0">
                <a:solidFill>
                  <a:srgbClr val="FF0000"/>
                </a:solidFill>
                <a:latin typeface="Tw Cen MT" panose="020B0602020104020603"/>
              </a:rPr>
              <a:t>AO1	12 marks</a:t>
            </a:r>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FF8021"/>
                </a:solidFill>
                <a:latin typeface="Tw Cen MT" panose="020B0602020104020603"/>
              </a:rPr>
              <a:t>AO2	12 marks</a:t>
            </a:r>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BF6AAD"/>
                </a:solidFill>
                <a:latin typeface="Tw Cen MT" panose="020B0602020104020603"/>
              </a:rPr>
              <a:t>AO3	</a:t>
            </a:r>
            <a:r>
              <a:rPr lang="en-GB" sz="1200" dirty="0">
                <a:solidFill>
                  <a:srgbClr val="BF6AAD"/>
                </a:solidFill>
                <a:latin typeface="Tw Cen MT" panose="020B0602020104020603"/>
              </a:rPr>
              <a:t> </a:t>
            </a:r>
            <a:r>
              <a:rPr lang="en-GB" sz="1200" b="1" dirty="0">
                <a:solidFill>
                  <a:srgbClr val="BF6AAD"/>
                </a:solidFill>
                <a:latin typeface="Tw Cen MT" panose="020B0602020104020603"/>
              </a:rPr>
              <a:t>6 marks</a:t>
            </a:r>
            <a:r>
              <a:rPr lang="en-GB" sz="1200" b="1" dirty="0">
                <a:solidFill>
                  <a:prstClr val="black"/>
                </a:solidFill>
                <a:latin typeface="Tw Cen MT" panose="020B0602020104020603"/>
              </a:rPr>
              <a:t>	</a:t>
            </a:r>
            <a:endParaRPr lang="en-GB" sz="1200" dirty="0">
              <a:solidFill>
                <a:prstClr val="black"/>
              </a:solidFill>
              <a:latin typeface="Tw Cen MT" panose="020B0602020104020603"/>
            </a:endParaRPr>
          </a:p>
        </p:txBody>
      </p:sp>
      <p:sp>
        <p:nvSpPr>
          <p:cNvPr id="17" name="TextBox 16"/>
          <p:cNvSpPr txBox="1"/>
          <p:nvPr/>
        </p:nvSpPr>
        <p:spPr>
          <a:xfrm>
            <a:off x="8407400" y="5619234"/>
            <a:ext cx="2514600" cy="1022866"/>
          </a:xfrm>
          <a:prstGeom prst="rect">
            <a:avLst/>
          </a:prstGeom>
          <a:solidFill>
            <a:schemeClr val="bg1"/>
          </a:solidFill>
          <a:ln w="38100">
            <a:solidFill>
              <a:srgbClr val="FF2C79"/>
            </a:solidFill>
          </a:ln>
          <a:effectLst>
            <a:outerShdw blurRad="50800" dist="76200" dir="2700000" algn="tl" rotWithShape="0">
              <a:prstClr val="black">
                <a:alpha val="40000"/>
              </a:prstClr>
            </a:outerShdw>
          </a:effectLst>
        </p:spPr>
        <p:txBody>
          <a:bodyPr wrap="square" rtlCol="0">
            <a:noAutofit/>
          </a:bodyPr>
          <a:lstStyle/>
          <a:p>
            <a:r>
              <a:rPr lang="en-GB" sz="1200" b="1" dirty="0">
                <a:solidFill>
                  <a:srgbClr val="FF2C79"/>
                </a:solidFill>
                <a:latin typeface="Tw Cen MT" panose="020B0602020104020603"/>
              </a:rPr>
              <a:t>Q1:   </a:t>
            </a:r>
            <a:r>
              <a:rPr lang="en-GB" sz="1200" b="1" dirty="0">
                <a:solidFill>
                  <a:srgbClr val="FF0000"/>
                </a:solidFill>
                <a:latin typeface="Tw Cen MT" panose="020B0602020104020603"/>
              </a:rPr>
              <a:t>AO1	12 marks</a:t>
            </a:r>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FF2C79"/>
                </a:solidFill>
                <a:latin typeface="Tw Cen MT" panose="020B0602020104020603"/>
              </a:rPr>
              <a:t>         </a:t>
            </a:r>
            <a:r>
              <a:rPr lang="en-GB" sz="1200" b="1" dirty="0">
                <a:solidFill>
                  <a:srgbClr val="FF8021"/>
                </a:solidFill>
                <a:latin typeface="Tw Cen MT" panose="020B0602020104020603"/>
              </a:rPr>
              <a:t>AO2	12 marks</a:t>
            </a:r>
          </a:p>
          <a:p>
            <a:r>
              <a:rPr lang="en-GB" sz="1200" b="1" dirty="0">
                <a:solidFill>
                  <a:srgbClr val="FF2C79"/>
                </a:solidFill>
                <a:latin typeface="Tw Cen MT" panose="020B0602020104020603"/>
              </a:rPr>
              <a:t>	</a:t>
            </a:r>
            <a:endParaRPr lang="en-GB" sz="1200" dirty="0">
              <a:solidFill>
                <a:srgbClr val="FF2C79"/>
              </a:solidFill>
              <a:latin typeface="Tw Cen MT" panose="020B0602020104020603"/>
            </a:endParaRPr>
          </a:p>
          <a:p>
            <a:r>
              <a:rPr lang="en-GB" sz="1200" b="1" dirty="0">
                <a:solidFill>
                  <a:srgbClr val="FF2C79"/>
                </a:solidFill>
                <a:latin typeface="Tw Cen MT" panose="020B0602020104020603"/>
              </a:rPr>
              <a:t>Q2:   </a:t>
            </a:r>
            <a:r>
              <a:rPr lang="en-GB" sz="1200" b="1" dirty="0">
                <a:solidFill>
                  <a:srgbClr val="BF6AAD"/>
                </a:solidFill>
                <a:latin typeface="Tw Cen MT" panose="020B0602020104020603"/>
              </a:rPr>
              <a:t>AO2	8 marks</a:t>
            </a:r>
            <a:r>
              <a:rPr lang="en-GB" sz="1200" b="1" dirty="0">
                <a:solidFill>
                  <a:prstClr val="black"/>
                </a:solidFill>
                <a:latin typeface="Tw Cen MT" panose="020B0602020104020603"/>
              </a:rPr>
              <a:t>	</a:t>
            </a:r>
            <a:endParaRPr lang="en-GB" sz="1200" dirty="0">
              <a:solidFill>
                <a:prstClr val="black"/>
              </a:solidFill>
              <a:latin typeface="Tw Cen MT" panose="020B0602020104020603"/>
            </a:endParaRPr>
          </a:p>
        </p:txBody>
      </p:sp>
    </p:spTree>
    <p:extLst>
      <p:ext uri="{BB962C8B-B14F-4D97-AF65-F5344CB8AC3E}">
        <p14:creationId xmlns:p14="http://schemas.microsoft.com/office/powerpoint/2010/main" val="1401043540"/>
      </p:ext>
    </p:extLst>
  </p:cSld>
  <p:clrMapOvr>
    <a:masterClrMapping/>
  </p:clrMapOvr>
</p:sld>
</file>

<file path=ppt/theme/theme1.xml><?xml version="1.0" encoding="utf-8"?>
<a:theme xmlns:a="http://schemas.openxmlformats.org/drawingml/2006/main" name="1_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1058</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Tw Cen MT</vt:lpstr>
      <vt:lpstr>1_Office Theme</vt:lpstr>
      <vt:lpstr>PowerPoint Presentation</vt:lpstr>
      <vt:lpstr>PowerPoint Presentation</vt:lpstr>
    </vt:vector>
  </TitlesOfParts>
  <Company>Rosewood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L Appiah</dc:creator>
  <cp:lastModifiedBy>Ms L Appiah</cp:lastModifiedBy>
  <cp:revision>1</cp:revision>
  <dcterms:created xsi:type="dcterms:W3CDTF">2025-07-16T07:17:11Z</dcterms:created>
  <dcterms:modified xsi:type="dcterms:W3CDTF">2025-07-16T07:18:07Z</dcterms:modified>
</cp:coreProperties>
</file>